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94" r:id="rId4"/>
    <p:sldId id="295" r:id="rId5"/>
    <p:sldId id="299" r:id="rId6"/>
    <p:sldId id="302" r:id="rId7"/>
    <p:sldId id="300" r:id="rId8"/>
    <p:sldId id="305" r:id="rId9"/>
  </p:sldIdLst>
  <p:sldSz cx="10693400" cy="7562850"/>
  <p:notesSz cx="10693400" cy="75628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4899B-1704-03A0-902C-6D2AC947E5C5}" name="Tanja Kos" initials="TK" userId="S::tanja.kos@motovila.si::33ff5be1-91c6-47de-a07f-71a15038f6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43F"/>
    <a:srgbClr val="605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890"/>
  </p:normalViewPr>
  <p:slideViewPr>
    <p:cSldViewPr>
      <p:cViewPr varScale="1">
        <p:scale>
          <a:sx n="103" d="100"/>
          <a:sy n="103" d="100"/>
        </p:scale>
        <p:origin x="280"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6D7428F-5ECA-4F15-9932-DC22D05B9749}" type="datetimeFigureOut">
              <a:rPr lang="en-GB" smtClean="0"/>
              <a:t>09/04/2024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5B954002-CD4A-4083-A91C-1A1C4960C3DE}" type="slidenum">
              <a:rPr lang="en-GB" smtClean="0"/>
              <a:t>‹N°›</a:t>
            </a:fld>
            <a:endParaRPr lang="en-GB"/>
          </a:p>
        </p:txBody>
      </p:sp>
    </p:spTree>
    <p:extLst>
      <p:ext uri="{BB962C8B-B14F-4D97-AF65-F5344CB8AC3E}">
        <p14:creationId xmlns:p14="http://schemas.microsoft.com/office/powerpoint/2010/main" val="362836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954002-CD4A-4083-A91C-1A1C4960C3DE}" type="slidenum">
              <a:rPr lang="en-GB" smtClean="0"/>
              <a:t>1</a:t>
            </a:fld>
            <a:endParaRPr lang="en-GB"/>
          </a:p>
        </p:txBody>
      </p:sp>
    </p:spTree>
    <p:extLst>
      <p:ext uri="{BB962C8B-B14F-4D97-AF65-F5344CB8AC3E}">
        <p14:creationId xmlns:p14="http://schemas.microsoft.com/office/powerpoint/2010/main" val="49693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954002-CD4A-4083-A91C-1A1C4960C3DE}" type="slidenum">
              <a:rPr lang="en-GB" smtClean="0"/>
              <a:t>8</a:t>
            </a:fld>
            <a:endParaRPr lang="en-GB"/>
          </a:p>
        </p:txBody>
      </p:sp>
    </p:spTree>
    <p:extLst>
      <p:ext uri="{BB962C8B-B14F-4D97-AF65-F5344CB8AC3E}">
        <p14:creationId xmlns:p14="http://schemas.microsoft.com/office/powerpoint/2010/main" val="371745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08992"/>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5346065" cy="7560309"/>
          </a:xfrm>
          <a:custGeom>
            <a:avLst/>
            <a:gdLst/>
            <a:ahLst/>
            <a:cxnLst/>
            <a:rect l="l" t="t" r="r" b="b"/>
            <a:pathLst>
              <a:path w="5346065" h="7560309">
                <a:moveTo>
                  <a:pt x="5346001" y="0"/>
                </a:moveTo>
                <a:lnTo>
                  <a:pt x="0" y="0"/>
                </a:lnTo>
                <a:lnTo>
                  <a:pt x="0" y="7560005"/>
                </a:lnTo>
                <a:lnTo>
                  <a:pt x="5346001" y="7560005"/>
                </a:lnTo>
                <a:lnTo>
                  <a:pt x="5346001" y="0"/>
                </a:lnTo>
                <a:close/>
              </a:path>
            </a:pathLst>
          </a:custGeom>
          <a:solidFill>
            <a:srgbClr val="7FC4C8">
              <a:alpha val="50000"/>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008992"/>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0899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1589326"/>
            <a:ext cx="9804400" cy="723900"/>
          </a:xfrm>
          <a:prstGeom prst="rect">
            <a:avLst/>
          </a:prstGeom>
        </p:spPr>
        <p:txBody>
          <a:bodyPr wrap="square" lIns="0" tIns="0" rIns="0" bIns="0">
            <a:spAutoFit/>
          </a:bodyPr>
          <a:lstStyle>
            <a:lvl1pPr>
              <a:defRPr sz="2500" b="1" i="0">
                <a:solidFill>
                  <a:srgbClr val="008992"/>
                </a:solidFill>
                <a:latin typeface="Tahoma"/>
                <a:cs typeface="Tahoma"/>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4/9/24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mailto:mobility@on-the-move.org"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hyperlink" Target="http://on-the-move.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4"/>
          <p:cNvSpPr txBox="1"/>
          <p:nvPr/>
        </p:nvSpPr>
        <p:spPr>
          <a:xfrm>
            <a:off x="9396577" y="6896878"/>
            <a:ext cx="749327" cy="320601"/>
          </a:xfrm>
          <a:prstGeom prst="rect">
            <a:avLst/>
          </a:prstGeom>
        </p:spPr>
        <p:txBody>
          <a:bodyPr vert="horz" wrap="square" lIns="0" tIns="12700" rIns="0" bIns="0" rtlCol="0">
            <a:spAutoFit/>
          </a:bodyPr>
          <a:lstStyle/>
          <a:p>
            <a:pPr marL="12700">
              <a:lnSpc>
                <a:spcPct val="100000"/>
              </a:lnSpc>
              <a:spcBef>
                <a:spcPts val="100"/>
              </a:spcBef>
              <a:tabLst>
                <a:tab pos="1173480" algn="l"/>
              </a:tabLst>
            </a:pPr>
            <a:r>
              <a:rPr sz="2000" b="1" spc="-229" dirty="0">
                <a:solidFill>
                  <a:srgbClr val="605221"/>
                </a:solidFill>
                <a:latin typeface="Luciole" panose="020B0500020200000003" pitchFamily="34" charset="0"/>
                <a:cs typeface="Tahoma"/>
              </a:rPr>
              <a:t>→</a:t>
            </a:r>
            <a:endParaRPr sz="2000" dirty="0">
              <a:solidFill>
                <a:srgbClr val="605221"/>
              </a:solidFill>
              <a:latin typeface="Luciole" panose="020B0500020200000003" pitchFamily="34" charset="0"/>
              <a:cs typeface="Tahoma"/>
            </a:endParaRPr>
          </a:p>
        </p:txBody>
      </p:sp>
      <p:grpSp>
        <p:nvGrpSpPr>
          <p:cNvPr id="5" name="object 5"/>
          <p:cNvGrpSpPr/>
          <p:nvPr/>
        </p:nvGrpSpPr>
        <p:grpSpPr>
          <a:xfrm>
            <a:off x="9192247" y="-5846809"/>
            <a:ext cx="954126" cy="802799"/>
            <a:chOff x="9281147" y="457206"/>
            <a:chExt cx="954126" cy="802799"/>
          </a:xfrm>
        </p:grpSpPr>
        <p:pic>
          <p:nvPicPr>
            <p:cNvPr id="6" name="object 6"/>
            <p:cNvPicPr/>
            <p:nvPr/>
          </p:nvPicPr>
          <p:blipFill>
            <a:blip r:embed="rId3" cstate="print"/>
            <a:stretch>
              <a:fillRect/>
            </a:stretch>
          </p:blipFill>
          <p:spPr>
            <a:xfrm>
              <a:off x="9833553" y="457206"/>
              <a:ext cx="179391" cy="181889"/>
            </a:xfrm>
            <a:prstGeom prst="rect">
              <a:avLst/>
            </a:prstGeom>
          </p:spPr>
        </p:pic>
        <p:pic>
          <p:nvPicPr>
            <p:cNvPr id="7" name="object 7"/>
            <p:cNvPicPr/>
            <p:nvPr/>
          </p:nvPicPr>
          <p:blipFill>
            <a:blip r:embed="rId4" cstate="print"/>
            <a:stretch>
              <a:fillRect/>
            </a:stretch>
          </p:blipFill>
          <p:spPr>
            <a:xfrm>
              <a:off x="10073451" y="459677"/>
              <a:ext cx="161353" cy="176936"/>
            </a:xfrm>
            <a:prstGeom prst="rect">
              <a:avLst/>
            </a:prstGeom>
          </p:spPr>
        </p:pic>
        <p:sp>
          <p:nvSpPr>
            <p:cNvPr id="8" name="object 8"/>
            <p:cNvSpPr/>
            <p:nvPr/>
          </p:nvSpPr>
          <p:spPr>
            <a:xfrm>
              <a:off x="9586303" y="770140"/>
              <a:ext cx="648970" cy="177165"/>
            </a:xfrm>
            <a:custGeom>
              <a:avLst/>
              <a:gdLst/>
              <a:ahLst/>
              <a:cxnLst/>
              <a:rect l="l" t="t" r="r" b="b"/>
              <a:pathLst>
                <a:path w="648970" h="177165">
                  <a:moveTo>
                    <a:pt x="163334" y="584"/>
                  </a:moveTo>
                  <a:lnTo>
                    <a:pt x="0" y="584"/>
                  </a:lnTo>
                  <a:lnTo>
                    <a:pt x="0" y="25984"/>
                  </a:lnTo>
                  <a:lnTo>
                    <a:pt x="65582" y="25984"/>
                  </a:lnTo>
                  <a:lnTo>
                    <a:pt x="65582" y="177114"/>
                  </a:lnTo>
                  <a:lnTo>
                    <a:pt x="97751" y="177114"/>
                  </a:lnTo>
                  <a:lnTo>
                    <a:pt x="97751" y="25984"/>
                  </a:lnTo>
                  <a:lnTo>
                    <a:pt x="163334" y="25984"/>
                  </a:lnTo>
                  <a:lnTo>
                    <a:pt x="163334" y="584"/>
                  </a:lnTo>
                  <a:close/>
                </a:path>
                <a:path w="648970" h="177165">
                  <a:moveTo>
                    <a:pt x="413029" y="0"/>
                  </a:moveTo>
                  <a:lnTo>
                    <a:pt x="380860" y="0"/>
                  </a:lnTo>
                  <a:lnTo>
                    <a:pt x="380860" y="72390"/>
                  </a:lnTo>
                  <a:lnTo>
                    <a:pt x="293001" y="72390"/>
                  </a:lnTo>
                  <a:lnTo>
                    <a:pt x="293001" y="0"/>
                  </a:lnTo>
                  <a:lnTo>
                    <a:pt x="260832" y="0"/>
                  </a:lnTo>
                  <a:lnTo>
                    <a:pt x="260832" y="72390"/>
                  </a:lnTo>
                  <a:lnTo>
                    <a:pt x="260832" y="99060"/>
                  </a:lnTo>
                  <a:lnTo>
                    <a:pt x="260832" y="176530"/>
                  </a:lnTo>
                  <a:lnTo>
                    <a:pt x="293001" y="176530"/>
                  </a:lnTo>
                  <a:lnTo>
                    <a:pt x="293001" y="99060"/>
                  </a:lnTo>
                  <a:lnTo>
                    <a:pt x="380860" y="99060"/>
                  </a:lnTo>
                  <a:lnTo>
                    <a:pt x="380860" y="176530"/>
                  </a:lnTo>
                  <a:lnTo>
                    <a:pt x="413029" y="176530"/>
                  </a:lnTo>
                  <a:lnTo>
                    <a:pt x="413029" y="99060"/>
                  </a:lnTo>
                  <a:lnTo>
                    <a:pt x="413029" y="72390"/>
                  </a:lnTo>
                  <a:lnTo>
                    <a:pt x="413029" y="0"/>
                  </a:lnTo>
                  <a:close/>
                </a:path>
                <a:path w="648970" h="177165">
                  <a:moveTo>
                    <a:pt x="648500" y="0"/>
                  </a:moveTo>
                  <a:lnTo>
                    <a:pt x="517334" y="0"/>
                  </a:lnTo>
                  <a:lnTo>
                    <a:pt x="517334" y="25400"/>
                  </a:lnTo>
                  <a:lnTo>
                    <a:pt x="517334" y="72390"/>
                  </a:lnTo>
                  <a:lnTo>
                    <a:pt x="517334" y="97790"/>
                  </a:lnTo>
                  <a:lnTo>
                    <a:pt x="517334" y="151130"/>
                  </a:lnTo>
                  <a:lnTo>
                    <a:pt x="517334" y="176530"/>
                  </a:lnTo>
                  <a:lnTo>
                    <a:pt x="648500" y="176530"/>
                  </a:lnTo>
                  <a:lnTo>
                    <a:pt x="648500" y="151130"/>
                  </a:lnTo>
                  <a:lnTo>
                    <a:pt x="549516" y="151130"/>
                  </a:lnTo>
                  <a:lnTo>
                    <a:pt x="549516" y="97790"/>
                  </a:lnTo>
                  <a:lnTo>
                    <a:pt x="631786" y="97790"/>
                  </a:lnTo>
                  <a:lnTo>
                    <a:pt x="631786" y="72390"/>
                  </a:lnTo>
                  <a:lnTo>
                    <a:pt x="549516" y="72390"/>
                  </a:lnTo>
                  <a:lnTo>
                    <a:pt x="549516" y="25400"/>
                  </a:lnTo>
                  <a:lnTo>
                    <a:pt x="648500" y="25400"/>
                  </a:lnTo>
                  <a:lnTo>
                    <a:pt x="648500" y="0"/>
                  </a:lnTo>
                  <a:close/>
                </a:path>
              </a:pathLst>
            </a:custGeom>
            <a:solidFill>
              <a:srgbClr val="12100B"/>
            </a:solidFill>
          </p:spPr>
          <p:txBody>
            <a:bodyPr wrap="square" lIns="0" tIns="0" rIns="0" bIns="0" rtlCol="0"/>
            <a:lstStyle/>
            <a:p>
              <a:endParaRPr/>
            </a:p>
          </p:txBody>
        </p:sp>
        <p:pic>
          <p:nvPicPr>
            <p:cNvPr id="9" name="object 9"/>
            <p:cNvPicPr/>
            <p:nvPr/>
          </p:nvPicPr>
          <p:blipFill>
            <a:blip r:embed="rId5" cstate="print"/>
            <a:stretch>
              <a:fillRect/>
            </a:stretch>
          </p:blipFill>
          <p:spPr>
            <a:xfrm>
              <a:off x="9281147" y="1080592"/>
              <a:ext cx="204330" cy="176936"/>
            </a:xfrm>
            <a:prstGeom prst="rect">
              <a:avLst/>
            </a:prstGeom>
          </p:spPr>
        </p:pic>
        <p:pic>
          <p:nvPicPr>
            <p:cNvPr id="10" name="object 10"/>
            <p:cNvPicPr/>
            <p:nvPr/>
          </p:nvPicPr>
          <p:blipFill>
            <a:blip r:embed="rId6" cstate="print"/>
            <a:stretch>
              <a:fillRect/>
            </a:stretch>
          </p:blipFill>
          <p:spPr>
            <a:xfrm>
              <a:off x="9578292" y="1078116"/>
              <a:ext cx="179393" cy="181889"/>
            </a:xfrm>
            <a:prstGeom prst="rect">
              <a:avLst/>
            </a:prstGeom>
          </p:spPr>
        </p:pic>
        <p:pic>
          <p:nvPicPr>
            <p:cNvPr id="11" name="object 11"/>
            <p:cNvPicPr/>
            <p:nvPr/>
          </p:nvPicPr>
          <p:blipFill>
            <a:blip r:embed="rId7" cstate="print"/>
            <a:stretch>
              <a:fillRect/>
            </a:stretch>
          </p:blipFill>
          <p:spPr>
            <a:xfrm>
              <a:off x="9829457" y="1080838"/>
              <a:ext cx="187578" cy="176695"/>
            </a:xfrm>
            <a:prstGeom prst="rect">
              <a:avLst/>
            </a:prstGeom>
          </p:spPr>
        </p:pic>
        <p:sp>
          <p:nvSpPr>
            <p:cNvPr id="12" name="object 12"/>
            <p:cNvSpPr/>
            <p:nvPr/>
          </p:nvSpPr>
          <p:spPr>
            <a:xfrm>
              <a:off x="10103637" y="1080591"/>
              <a:ext cx="131445" cy="176530"/>
            </a:xfrm>
            <a:custGeom>
              <a:avLst/>
              <a:gdLst/>
              <a:ahLst/>
              <a:cxnLst/>
              <a:rect l="l" t="t" r="r" b="b"/>
              <a:pathLst>
                <a:path w="131445" h="176530">
                  <a:moveTo>
                    <a:pt x="131152" y="0"/>
                  </a:moveTo>
                  <a:lnTo>
                    <a:pt x="0" y="0"/>
                  </a:lnTo>
                  <a:lnTo>
                    <a:pt x="0" y="25400"/>
                  </a:lnTo>
                  <a:lnTo>
                    <a:pt x="0" y="72390"/>
                  </a:lnTo>
                  <a:lnTo>
                    <a:pt x="0" y="97790"/>
                  </a:lnTo>
                  <a:lnTo>
                    <a:pt x="0" y="151130"/>
                  </a:lnTo>
                  <a:lnTo>
                    <a:pt x="0" y="176530"/>
                  </a:lnTo>
                  <a:lnTo>
                    <a:pt x="131152" y="176530"/>
                  </a:lnTo>
                  <a:lnTo>
                    <a:pt x="131152" y="151130"/>
                  </a:lnTo>
                  <a:lnTo>
                    <a:pt x="32169" y="151130"/>
                  </a:lnTo>
                  <a:lnTo>
                    <a:pt x="32169" y="97790"/>
                  </a:lnTo>
                  <a:lnTo>
                    <a:pt x="114452" y="97790"/>
                  </a:lnTo>
                  <a:lnTo>
                    <a:pt x="114452" y="72390"/>
                  </a:lnTo>
                  <a:lnTo>
                    <a:pt x="32169" y="72390"/>
                  </a:lnTo>
                  <a:lnTo>
                    <a:pt x="32169" y="25400"/>
                  </a:lnTo>
                  <a:lnTo>
                    <a:pt x="131152" y="25400"/>
                  </a:lnTo>
                  <a:lnTo>
                    <a:pt x="131152" y="0"/>
                  </a:lnTo>
                  <a:close/>
                </a:path>
              </a:pathLst>
            </a:custGeom>
            <a:solidFill>
              <a:srgbClr val="12100B"/>
            </a:solidFill>
          </p:spPr>
          <p:txBody>
            <a:bodyPr wrap="square" lIns="0" tIns="0" rIns="0" bIns="0" rtlCol="0"/>
            <a:lstStyle/>
            <a:p>
              <a:endParaRPr/>
            </a:p>
          </p:txBody>
        </p:sp>
      </p:grpSp>
      <p:sp>
        <p:nvSpPr>
          <p:cNvPr id="13" name="object 2">
            <a:extLst>
              <a:ext uri="{FF2B5EF4-FFF2-40B4-BE49-F238E27FC236}">
                <a16:creationId xmlns:a16="http://schemas.microsoft.com/office/drawing/2014/main" id="{51383737-50BA-C337-6408-D77A255F4813}"/>
              </a:ext>
            </a:extLst>
          </p:cNvPr>
          <p:cNvSpPr/>
          <p:nvPr/>
        </p:nvSpPr>
        <p:spPr>
          <a:xfrm>
            <a:off x="19627" y="1"/>
            <a:ext cx="2673350" cy="7587152"/>
          </a:xfrm>
          <a:custGeom>
            <a:avLst/>
            <a:gdLst/>
            <a:ahLst/>
            <a:cxnLst/>
            <a:rect l="l" t="t" r="r" b="b"/>
            <a:pathLst>
              <a:path w="2673350" h="7560309">
                <a:moveTo>
                  <a:pt x="2672994" y="0"/>
                </a:moveTo>
                <a:lnTo>
                  <a:pt x="0" y="0"/>
                </a:lnTo>
                <a:lnTo>
                  <a:pt x="0" y="7560005"/>
                </a:lnTo>
                <a:lnTo>
                  <a:pt x="2672994" y="7560005"/>
                </a:lnTo>
                <a:lnTo>
                  <a:pt x="2672994" y="0"/>
                </a:lnTo>
                <a:close/>
              </a:path>
            </a:pathLst>
          </a:custGeom>
          <a:solidFill>
            <a:srgbClr val="AD943F"/>
          </a:solidFill>
        </p:spPr>
        <p:txBody>
          <a:bodyPr wrap="square" lIns="0" tIns="0" rIns="0" bIns="0" rtlCol="0"/>
          <a:lstStyle/>
          <a:p>
            <a:endParaRPr dirty="0"/>
          </a:p>
        </p:txBody>
      </p:sp>
      <p:sp>
        <p:nvSpPr>
          <p:cNvPr id="3" name="ZoneTexte 2">
            <a:extLst>
              <a:ext uri="{FF2B5EF4-FFF2-40B4-BE49-F238E27FC236}">
                <a16:creationId xmlns:a16="http://schemas.microsoft.com/office/drawing/2014/main" id="{C5F22F80-4B45-E26D-CA35-6A65B2A9D3B5}"/>
              </a:ext>
            </a:extLst>
          </p:cNvPr>
          <p:cNvSpPr txBox="1"/>
          <p:nvPr/>
        </p:nvSpPr>
        <p:spPr>
          <a:xfrm>
            <a:off x="3141379" y="1038225"/>
            <a:ext cx="7516230" cy="5786199"/>
          </a:xfrm>
          <a:prstGeom prst="rect">
            <a:avLst/>
          </a:prstGeom>
          <a:noFill/>
        </p:spPr>
        <p:txBody>
          <a:bodyPr wrap="square" rtlCol="0">
            <a:spAutoFit/>
          </a:bodyPr>
          <a:lstStyle/>
          <a:p>
            <a:endParaRPr lang="fr-FR" sz="2400" b="1" dirty="0">
              <a:solidFill>
                <a:srgbClr val="605221"/>
              </a:solidFill>
              <a:latin typeface="Luciole" panose="020B0500020200000003" pitchFamily="34" charset="0"/>
            </a:endParaRPr>
          </a:p>
          <a:p>
            <a:r>
              <a:rPr lang="fr-FR" sz="2400" b="1" dirty="0" err="1">
                <a:solidFill>
                  <a:srgbClr val="605221"/>
                </a:solidFill>
                <a:latin typeface="Luciole" panose="020B0500020200000003" pitchFamily="34" charset="0"/>
              </a:rPr>
              <a:t>MobilitéS</a:t>
            </a:r>
            <a:r>
              <a:rPr lang="fr-FR" sz="2400" b="1" dirty="0">
                <a:solidFill>
                  <a:srgbClr val="605221"/>
                </a:solidFill>
                <a:latin typeface="Luciole" panose="020B0500020200000003" pitchFamily="34" charset="0"/>
              </a:rPr>
              <a:t> des artistes et des </a:t>
            </a:r>
            <a:r>
              <a:rPr lang="fr-FR" sz="2400" b="1" dirty="0" err="1">
                <a:solidFill>
                  <a:srgbClr val="605221"/>
                </a:solidFill>
                <a:latin typeface="Luciole" panose="020B0500020200000003" pitchFamily="34" charset="0"/>
              </a:rPr>
              <a:t>professionnel.les</a:t>
            </a:r>
            <a:r>
              <a:rPr lang="fr-FR" sz="2400" b="1" dirty="0">
                <a:solidFill>
                  <a:srgbClr val="605221"/>
                </a:solidFill>
                <a:latin typeface="Luciole" panose="020B0500020200000003" pitchFamily="34" charset="0"/>
              </a:rPr>
              <a:t> </a:t>
            </a:r>
          </a:p>
          <a:p>
            <a:r>
              <a:rPr lang="fr-FR" sz="2400" b="1" dirty="0">
                <a:solidFill>
                  <a:srgbClr val="605221"/>
                </a:solidFill>
                <a:latin typeface="Luciole" panose="020B0500020200000003" pitchFamily="34" charset="0"/>
              </a:rPr>
              <a:t>de la culture</a:t>
            </a:r>
          </a:p>
          <a:p>
            <a:endParaRPr lang="fr-FR" sz="2400" b="1" dirty="0">
              <a:solidFill>
                <a:srgbClr val="605221"/>
              </a:solidFill>
              <a:latin typeface="Luciole" panose="020B0500020200000003" pitchFamily="34" charset="0"/>
            </a:endParaRPr>
          </a:p>
          <a:p>
            <a:r>
              <a:rPr lang="fr-FR" sz="2400" b="1" dirty="0">
                <a:solidFill>
                  <a:srgbClr val="605221"/>
                </a:solidFill>
                <a:latin typeface="Luciole" panose="020B0500020200000003" pitchFamily="34" charset="0"/>
              </a:rPr>
              <a:t>&amp; durabilité environnementale</a:t>
            </a:r>
          </a:p>
          <a:p>
            <a:endParaRPr lang="fr-FR" sz="2400" b="1" dirty="0">
              <a:solidFill>
                <a:srgbClr val="605221"/>
              </a:solidFill>
              <a:latin typeface="Luciole" panose="020B0500020200000003" pitchFamily="34" charset="0"/>
            </a:endParaRPr>
          </a:p>
          <a:p>
            <a:endParaRPr lang="fr-FR" sz="2400" b="1"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r>
              <a:rPr lang="fr-FR" sz="2000" dirty="0">
                <a:solidFill>
                  <a:srgbClr val="605221"/>
                </a:solidFill>
                <a:latin typeface="Luciole" panose="020B0500020200000003" pitchFamily="34" charset="0"/>
              </a:rPr>
              <a:t>Par Marie Le Sourd, Secrétaire générale </a:t>
            </a:r>
          </a:p>
          <a:p>
            <a:r>
              <a:rPr lang="fr-FR" sz="2000" dirty="0">
                <a:solidFill>
                  <a:srgbClr val="605221"/>
                </a:solidFill>
                <a:latin typeface="Luciole" panose="020B0500020200000003" pitchFamily="34" charset="0"/>
              </a:rPr>
              <a:t>d’On the Move</a:t>
            </a:r>
          </a:p>
          <a:p>
            <a:endParaRPr lang="fr-FR" sz="2400" dirty="0">
              <a:solidFill>
                <a:srgbClr val="605221"/>
              </a:solidFill>
              <a:latin typeface="Luciole" panose="020B0500020200000003" pitchFamily="34" charset="0"/>
            </a:endParaRPr>
          </a:p>
          <a:p>
            <a:r>
              <a:rPr lang="fr-FR" dirty="0"/>
              <a:t>      </a:t>
            </a:r>
          </a:p>
        </p:txBody>
      </p:sp>
      <p:pic>
        <p:nvPicPr>
          <p:cNvPr id="14" name="Picture 5">
            <a:extLst>
              <a:ext uri="{FF2B5EF4-FFF2-40B4-BE49-F238E27FC236}">
                <a16:creationId xmlns:a16="http://schemas.microsoft.com/office/drawing/2014/main" id="{708120FE-24B9-A175-5337-D88DB2FB468D}"/>
              </a:ext>
            </a:extLst>
          </p:cNvPr>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029" y="6896878"/>
            <a:ext cx="1373471" cy="3206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C4FCA409-BFD6-C01A-D82E-4C19668971EB}"/>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468029" y="5762625"/>
            <a:ext cx="1373471" cy="79005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8C309979-1FD0-2EA3-DF85-EF34329BF7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0242" y="103683"/>
            <a:ext cx="749943" cy="6318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298700" cy="7560309"/>
          </a:xfrm>
          <a:custGeom>
            <a:avLst/>
            <a:gdLst/>
            <a:ahLst/>
            <a:cxnLst/>
            <a:rect l="l" t="t" r="r" b="b"/>
            <a:pathLst>
              <a:path w="3564254" h="7560309">
                <a:moveTo>
                  <a:pt x="3564001" y="0"/>
                </a:moveTo>
                <a:lnTo>
                  <a:pt x="0" y="0"/>
                </a:lnTo>
                <a:lnTo>
                  <a:pt x="0" y="7560005"/>
                </a:lnTo>
                <a:lnTo>
                  <a:pt x="3564001" y="7560005"/>
                </a:lnTo>
                <a:lnTo>
                  <a:pt x="3564001" y="0"/>
                </a:lnTo>
                <a:close/>
              </a:path>
            </a:pathLst>
          </a:custGeom>
          <a:solidFill>
            <a:srgbClr val="AD943F"/>
          </a:solidFill>
        </p:spPr>
        <p:txBody>
          <a:bodyPr wrap="square" lIns="0" tIns="0" rIns="0" bIns="0" rtlCol="0"/>
          <a:lstStyle/>
          <a:p>
            <a:endParaRPr lang="fr-FR" dirty="0">
              <a:latin typeface="Luciole" panose="020B0500020200000003" pitchFamily="34" charset="0"/>
            </a:endParaRPr>
          </a:p>
          <a:p>
            <a:endParaRPr lang="fr-FR" dirty="0">
              <a:latin typeface="Luciole" panose="020B0500020200000003" pitchFamily="34" charset="0"/>
            </a:endParaRPr>
          </a:p>
          <a:p>
            <a:endParaRPr lang="fr-FR" dirty="0">
              <a:latin typeface="Luciole" panose="020B0500020200000003" pitchFamily="34" charset="0"/>
            </a:endParaRPr>
          </a:p>
          <a:p>
            <a:endParaRPr lang="fr-FR" dirty="0">
              <a:latin typeface="Luciole" panose="020B0500020200000003" pitchFamily="34" charset="0"/>
            </a:endParaRPr>
          </a:p>
          <a:p>
            <a:pPr algn="ctr"/>
            <a:r>
              <a:rPr lang="fr-FR" sz="2400" b="1" dirty="0">
                <a:latin typeface="Luciole" panose="020B0500020200000003" pitchFamily="34" charset="0"/>
              </a:rPr>
              <a:t>Guides</a:t>
            </a: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r>
              <a:rPr lang="fr-FR" sz="2400" b="1" dirty="0">
                <a:latin typeface="Luciole" panose="020B0500020200000003" pitchFamily="34" charset="0"/>
              </a:rPr>
              <a:t>Et </a:t>
            </a: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r>
              <a:rPr lang="fr-FR" sz="2400" b="1" dirty="0">
                <a:latin typeface="Luciole" panose="020B0500020200000003" pitchFamily="34" charset="0"/>
              </a:rPr>
              <a:t>Plaidoyer</a:t>
            </a: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r>
              <a:rPr lang="fr-FR" sz="2400" b="1" dirty="0">
                <a:latin typeface="Luciole" panose="020B0500020200000003" pitchFamily="34" charset="0"/>
              </a:rPr>
              <a:t>depuis 2011</a:t>
            </a:r>
          </a:p>
          <a:p>
            <a:pPr algn="ctr"/>
            <a:endParaRPr lang="fr-FR" sz="2400" b="1" dirty="0">
              <a:latin typeface="Luciole" panose="020B0500020200000003" pitchFamily="34" charset="0"/>
            </a:endParaRPr>
          </a:p>
          <a:p>
            <a:pPr algn="ctr"/>
            <a:endParaRPr lang="fr-FR" sz="2400" b="1" dirty="0">
              <a:latin typeface="Luciole" panose="020B0500020200000003" pitchFamily="34" charset="0"/>
            </a:endParaRPr>
          </a:p>
          <a:p>
            <a:pPr algn="ctr"/>
            <a:r>
              <a:rPr lang="fr-FR" sz="2000" dirty="0">
                <a:latin typeface="Luciole" panose="020B0500020200000003" pitchFamily="34" charset="0"/>
              </a:rPr>
              <a:t>(sélection)</a:t>
            </a:r>
            <a:endParaRPr sz="2000" dirty="0">
              <a:latin typeface="Luciole" panose="020B0500020200000003" pitchFamily="34" charset="0"/>
            </a:endParaRPr>
          </a:p>
        </p:txBody>
      </p:sp>
      <p:sp>
        <p:nvSpPr>
          <p:cNvPr id="3" name="object 3"/>
          <p:cNvSpPr txBox="1"/>
          <p:nvPr/>
        </p:nvSpPr>
        <p:spPr>
          <a:xfrm>
            <a:off x="3957104" y="1255756"/>
            <a:ext cx="5586095" cy="1192634"/>
          </a:xfrm>
          <a:prstGeom prst="rect">
            <a:avLst/>
          </a:prstGeom>
        </p:spPr>
        <p:txBody>
          <a:bodyPr vert="horz" wrap="square" lIns="0" tIns="12700" rIns="0" bIns="0" rtlCol="0">
            <a:spAutoFit/>
          </a:bodyPr>
          <a:lstStyle/>
          <a:p>
            <a:pPr marL="12700">
              <a:lnSpc>
                <a:spcPct val="100000"/>
              </a:lnSpc>
              <a:spcBef>
                <a:spcPts val="100"/>
              </a:spcBef>
            </a:pPr>
            <a:endParaRPr lang="fr-FR" sz="2500" b="1" spc="85" dirty="0">
              <a:latin typeface="Luciole" panose="020B0500020200000003" pitchFamily="34" charset="0"/>
              <a:cs typeface="Tahoma"/>
            </a:endParaRPr>
          </a:p>
          <a:p>
            <a:pPr marL="12700">
              <a:lnSpc>
                <a:spcPct val="100000"/>
              </a:lnSpc>
              <a:spcBef>
                <a:spcPts val="100"/>
              </a:spcBef>
            </a:pPr>
            <a:endParaRPr lang="fr-FR" sz="2500" b="1" spc="85" dirty="0">
              <a:latin typeface="Luciole" panose="020B0500020200000003" pitchFamily="34" charset="0"/>
              <a:cs typeface="Tahoma"/>
            </a:endParaRPr>
          </a:p>
          <a:p>
            <a:pPr marL="12700">
              <a:lnSpc>
                <a:spcPct val="100000"/>
              </a:lnSpc>
              <a:spcBef>
                <a:spcPts val="100"/>
              </a:spcBef>
            </a:pPr>
            <a:endParaRPr sz="2500" dirty="0">
              <a:latin typeface="Luciole" panose="020B0500020200000003" pitchFamily="34" charset="0"/>
              <a:cs typeface="Tahoma"/>
            </a:endParaRPr>
          </a:p>
        </p:txBody>
      </p:sp>
      <p:pic>
        <p:nvPicPr>
          <p:cNvPr id="8" name="Image 7">
            <a:extLst>
              <a:ext uri="{FF2B5EF4-FFF2-40B4-BE49-F238E27FC236}">
                <a16:creationId xmlns:a16="http://schemas.microsoft.com/office/drawing/2014/main" id="{A58BFB45-A985-6550-56E8-8A13064CC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0"/>
            <a:ext cx="1973311" cy="2790825"/>
          </a:xfrm>
          <a:prstGeom prst="rect">
            <a:avLst/>
          </a:prstGeom>
        </p:spPr>
      </p:pic>
      <p:pic>
        <p:nvPicPr>
          <p:cNvPr id="12" name="Image 11" descr="Une image contenant texte, Police, capture d’écran, livre&#10;&#10;Description générée automatiquement">
            <a:extLst>
              <a:ext uri="{FF2B5EF4-FFF2-40B4-BE49-F238E27FC236}">
                <a16:creationId xmlns:a16="http://schemas.microsoft.com/office/drawing/2014/main" id="{E0014A39-0D70-2169-A5BB-A72C45C2A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947" y="-5815"/>
            <a:ext cx="2032000" cy="2790825"/>
          </a:xfrm>
          <a:prstGeom prst="rect">
            <a:avLst/>
          </a:prstGeom>
        </p:spPr>
      </p:pic>
      <p:pic>
        <p:nvPicPr>
          <p:cNvPr id="18" name="Image 17" descr="Une image contenant texte, capture d’écran, Police, graphisme&#10;&#10;Description générée automatiquement">
            <a:extLst>
              <a:ext uri="{FF2B5EF4-FFF2-40B4-BE49-F238E27FC236}">
                <a16:creationId xmlns:a16="http://schemas.microsoft.com/office/drawing/2014/main" id="{9EA55009-C64F-2451-B5F0-7FC9D46E9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010" y="0"/>
            <a:ext cx="2298700" cy="2790825"/>
          </a:xfrm>
          <a:prstGeom prst="rect">
            <a:avLst/>
          </a:prstGeom>
        </p:spPr>
      </p:pic>
      <p:pic>
        <p:nvPicPr>
          <p:cNvPr id="20" name="Image 19" descr="Une image contenant texte, capture d’écran, Police, conception&#10;&#10;Description générée automatiquement">
            <a:extLst>
              <a:ext uri="{FF2B5EF4-FFF2-40B4-BE49-F238E27FC236}">
                <a16:creationId xmlns:a16="http://schemas.microsoft.com/office/drawing/2014/main" id="{526F0E86-5CF5-E96F-B7C8-540BDC1F4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766" y="-29627"/>
            <a:ext cx="2032000" cy="2870200"/>
          </a:xfrm>
          <a:prstGeom prst="rect">
            <a:avLst/>
          </a:prstGeom>
        </p:spPr>
      </p:pic>
      <p:pic>
        <p:nvPicPr>
          <p:cNvPr id="22" name="Image 21">
            <a:extLst>
              <a:ext uri="{FF2B5EF4-FFF2-40B4-BE49-F238E27FC236}">
                <a16:creationId xmlns:a16="http://schemas.microsoft.com/office/drawing/2014/main" id="{D146E3E8-5480-6F22-BF06-EC205B5E72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0060" y="4769484"/>
            <a:ext cx="2298701" cy="2883932"/>
          </a:xfrm>
          <a:prstGeom prst="rect">
            <a:avLst/>
          </a:prstGeom>
        </p:spPr>
      </p:pic>
      <p:pic>
        <p:nvPicPr>
          <p:cNvPr id="26" name="Image 25" descr="Une image contenant habits, personne, homme, personnes&#10;&#10;Description générée automatiquement">
            <a:extLst>
              <a:ext uri="{FF2B5EF4-FFF2-40B4-BE49-F238E27FC236}">
                <a16:creationId xmlns:a16="http://schemas.microsoft.com/office/drawing/2014/main" id="{D600A8F9-EFB4-4497-B64B-F7C1295640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0121" y="4769484"/>
            <a:ext cx="3077011" cy="2790825"/>
          </a:xfrm>
          <a:prstGeom prst="rect">
            <a:avLst/>
          </a:prstGeom>
        </p:spPr>
      </p:pic>
      <p:pic>
        <p:nvPicPr>
          <p:cNvPr id="30" name="Image 29">
            <a:extLst>
              <a:ext uri="{FF2B5EF4-FFF2-40B4-BE49-F238E27FC236}">
                <a16:creationId xmlns:a16="http://schemas.microsoft.com/office/drawing/2014/main" id="{AD065AB7-4090-8845-43C7-3F30D85B57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7133" y="4769485"/>
            <a:ext cx="2902330" cy="2790824"/>
          </a:xfrm>
          <a:prstGeom prst="rect">
            <a:avLst/>
          </a:prstGeom>
        </p:spPr>
      </p:pic>
      <p:pic>
        <p:nvPicPr>
          <p:cNvPr id="32" name="Image 31" descr="Une image contenant plein air, arbre, personne, eau&#10;&#10;Description générée automatiquement">
            <a:extLst>
              <a:ext uri="{FF2B5EF4-FFF2-40B4-BE49-F238E27FC236}">
                <a16:creationId xmlns:a16="http://schemas.microsoft.com/office/drawing/2014/main" id="{16B54AC4-3AA5-873B-485C-A89DA39DA1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9441" y="3095625"/>
            <a:ext cx="3077011" cy="16801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829D5E2-9BBE-3B30-24CC-98E04BBD4F82}"/>
              </a:ext>
            </a:extLst>
          </p:cNvPr>
          <p:cNvSpPr/>
          <p:nvPr/>
        </p:nvSpPr>
        <p:spPr>
          <a:xfrm>
            <a:off x="0" y="-561974"/>
            <a:ext cx="2603500" cy="8122284"/>
          </a:xfrm>
          <a:custGeom>
            <a:avLst/>
            <a:gdLst/>
            <a:ahLst/>
            <a:cxnLst/>
            <a:rect l="l" t="t" r="r" b="b"/>
            <a:pathLst>
              <a:path w="3564254" h="7560309">
                <a:moveTo>
                  <a:pt x="3564001" y="0"/>
                </a:moveTo>
                <a:lnTo>
                  <a:pt x="0" y="0"/>
                </a:lnTo>
                <a:lnTo>
                  <a:pt x="0" y="7560005"/>
                </a:lnTo>
                <a:lnTo>
                  <a:pt x="3564001" y="7560005"/>
                </a:lnTo>
                <a:lnTo>
                  <a:pt x="3564001" y="0"/>
                </a:lnTo>
                <a:close/>
              </a:path>
            </a:pathLst>
          </a:custGeom>
          <a:solidFill>
            <a:srgbClr val="AD943F"/>
          </a:solidFill>
        </p:spPr>
        <p:txBody>
          <a:bodyPr wrap="square" lIns="0" tIns="0" rIns="0" bIns="0" rtlCol="0"/>
          <a:lstStyle/>
          <a:p>
            <a:endParaRPr lang="fr-FR" dirty="0"/>
          </a:p>
          <a:p>
            <a:endParaRPr lang="fr-FR" dirty="0"/>
          </a:p>
          <a:p>
            <a:pPr algn="ctr"/>
            <a:endParaRPr lang="fr-FR" sz="2000" dirty="0"/>
          </a:p>
          <a:p>
            <a:pPr algn="ctr"/>
            <a:r>
              <a:rPr lang="fr-FR" sz="2000" b="1" dirty="0">
                <a:latin typeface="Luciole" panose="020B0500020200000003" pitchFamily="34" charset="0"/>
              </a:rPr>
              <a:t>Une bibliographie </a:t>
            </a:r>
          </a:p>
          <a:p>
            <a:pPr algn="ctr"/>
            <a:endParaRPr lang="fr-FR" sz="2000" dirty="0">
              <a:latin typeface="Luciole" panose="020B0500020200000003" pitchFamily="34" charset="0"/>
            </a:endParaRPr>
          </a:p>
          <a:p>
            <a:pPr algn="ctr"/>
            <a:r>
              <a:rPr lang="fr-FR" sz="2000" b="1" dirty="0">
                <a:latin typeface="Luciole" panose="020B0500020200000003" pitchFamily="34" charset="0"/>
              </a:rPr>
              <a:t>Des outils </a:t>
            </a:r>
          </a:p>
          <a:p>
            <a:pPr algn="ctr"/>
            <a:r>
              <a:rPr lang="fr-FR" sz="2000" b="1" dirty="0">
                <a:latin typeface="Luciole" panose="020B0500020200000003" pitchFamily="34" charset="0"/>
              </a:rPr>
              <a:t>(</a:t>
            </a:r>
            <a:r>
              <a:rPr lang="fr-FR" sz="2000" dirty="0">
                <a:latin typeface="Luciole" panose="020B0500020200000003" pitchFamily="34" charset="0"/>
              </a:rPr>
              <a:t>sélection de calculateurs carbones, </a:t>
            </a:r>
          </a:p>
          <a:p>
            <a:pPr algn="ctr"/>
            <a:r>
              <a:rPr lang="fr-FR" sz="2000" dirty="0">
                <a:latin typeface="Luciole" panose="020B0500020200000003" pitchFamily="34" charset="0"/>
              </a:rPr>
              <a:t>de certifications vertes etc.)</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Un </a:t>
            </a:r>
            <a:r>
              <a:rPr lang="fr-FR" sz="2000" b="1" dirty="0">
                <a:latin typeface="Luciole" panose="020B0500020200000003" pitchFamily="34" charset="0"/>
              </a:rPr>
              <a:t>référentiel de changements écologiques </a:t>
            </a:r>
            <a:r>
              <a:rPr lang="fr-FR" sz="2000" dirty="0">
                <a:latin typeface="Luciole" panose="020B0500020200000003" pitchFamily="34" charset="0"/>
              </a:rPr>
              <a:t>pour</a:t>
            </a:r>
          </a:p>
          <a:p>
            <a:pPr algn="ctr"/>
            <a:r>
              <a:rPr lang="fr-FR" sz="2000" dirty="0">
                <a:latin typeface="Luciole" panose="020B0500020200000003" pitchFamily="34" charset="0"/>
              </a:rPr>
              <a:t> les réseaux culturels européens et internationaux </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p:txBody>
      </p:sp>
      <p:pic>
        <p:nvPicPr>
          <p:cNvPr id="4" name="Image 3" descr="Une image contenant texte, arbre, capture d’écran&#10;&#10;Description générée automatiquement">
            <a:extLst>
              <a:ext uri="{FF2B5EF4-FFF2-40B4-BE49-F238E27FC236}">
                <a16:creationId xmlns:a16="http://schemas.microsoft.com/office/drawing/2014/main" id="{E509DF91-53BF-17AB-F918-04F3BC538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223132"/>
            <a:ext cx="6875478" cy="6205678"/>
          </a:xfrm>
          <a:prstGeom prst="rect">
            <a:avLst/>
          </a:prstGeom>
        </p:spPr>
      </p:pic>
      <p:sp>
        <p:nvSpPr>
          <p:cNvPr id="5" name="ZoneTexte 4">
            <a:extLst>
              <a:ext uri="{FF2B5EF4-FFF2-40B4-BE49-F238E27FC236}">
                <a16:creationId xmlns:a16="http://schemas.microsoft.com/office/drawing/2014/main" id="{6EA91DAE-126B-590F-0D7B-35ABB14AD88D}"/>
              </a:ext>
            </a:extLst>
          </p:cNvPr>
          <p:cNvSpPr txBox="1"/>
          <p:nvPr/>
        </p:nvSpPr>
        <p:spPr>
          <a:xfrm>
            <a:off x="5346700" y="6905625"/>
            <a:ext cx="3657599" cy="461665"/>
          </a:xfrm>
          <a:prstGeom prst="rect">
            <a:avLst/>
          </a:prstGeom>
          <a:noFill/>
        </p:spPr>
        <p:txBody>
          <a:bodyPr wrap="square" rtlCol="0">
            <a:spAutoFit/>
          </a:bodyPr>
          <a:lstStyle/>
          <a:p>
            <a:r>
              <a:rPr lang="fr-FR" sz="2400" dirty="0">
                <a:solidFill>
                  <a:srgbClr val="605221"/>
                </a:solidFill>
                <a:latin typeface="Luciole" panose="020B0500020200000003" pitchFamily="34" charset="0"/>
              </a:rPr>
              <a:t>https://</a:t>
            </a:r>
            <a:r>
              <a:rPr lang="fr-FR" sz="2400" dirty="0" err="1">
                <a:solidFill>
                  <a:srgbClr val="605221"/>
                </a:solidFill>
                <a:latin typeface="Luciole" panose="020B0500020200000003" pitchFamily="34" charset="0"/>
              </a:rPr>
              <a:t>shift-culture.eu</a:t>
            </a:r>
            <a:endParaRPr lang="fr-FR" sz="2400" dirty="0">
              <a:solidFill>
                <a:srgbClr val="605221"/>
              </a:solidFill>
              <a:latin typeface="Luciole" panose="020B0500020200000003" pitchFamily="34" charset="0"/>
            </a:endParaRPr>
          </a:p>
        </p:txBody>
      </p:sp>
      <p:pic>
        <p:nvPicPr>
          <p:cNvPr id="6" name="Image 5" descr="Une image contenant texte, Police, capture d’écran, affiche&#10;&#10;Description générée automatiquement">
            <a:extLst>
              <a:ext uri="{FF2B5EF4-FFF2-40B4-BE49-F238E27FC236}">
                <a16:creationId xmlns:a16="http://schemas.microsoft.com/office/drawing/2014/main" id="{1C1A1709-BD6F-069A-5984-BC5D40965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378" y="4083685"/>
            <a:ext cx="1091198" cy="3476625"/>
          </a:xfrm>
          <a:prstGeom prst="rect">
            <a:avLst/>
          </a:prstGeom>
        </p:spPr>
      </p:pic>
    </p:spTree>
    <p:extLst>
      <p:ext uri="{BB962C8B-B14F-4D97-AF65-F5344CB8AC3E}">
        <p14:creationId xmlns:p14="http://schemas.microsoft.com/office/powerpoint/2010/main" val="266257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829D5E2-9BBE-3B30-24CC-98E04BBD4F82}"/>
              </a:ext>
            </a:extLst>
          </p:cNvPr>
          <p:cNvSpPr/>
          <p:nvPr/>
        </p:nvSpPr>
        <p:spPr>
          <a:xfrm>
            <a:off x="0" y="0"/>
            <a:ext cx="2438400" cy="7560309"/>
          </a:xfrm>
          <a:custGeom>
            <a:avLst/>
            <a:gdLst/>
            <a:ahLst/>
            <a:cxnLst/>
            <a:rect l="l" t="t" r="r" b="b"/>
            <a:pathLst>
              <a:path w="3564254" h="7560309">
                <a:moveTo>
                  <a:pt x="3564001" y="0"/>
                </a:moveTo>
                <a:lnTo>
                  <a:pt x="0" y="0"/>
                </a:lnTo>
                <a:lnTo>
                  <a:pt x="0" y="7560005"/>
                </a:lnTo>
                <a:lnTo>
                  <a:pt x="3564001" y="7560005"/>
                </a:lnTo>
                <a:lnTo>
                  <a:pt x="3564001" y="0"/>
                </a:lnTo>
                <a:close/>
              </a:path>
            </a:pathLst>
          </a:custGeom>
          <a:solidFill>
            <a:srgbClr val="AD943F"/>
          </a:solidFill>
        </p:spPr>
        <p:txBody>
          <a:bodyPr wrap="square" lIns="0" tIns="0" rIns="0" bIns="0" rtlCol="0"/>
          <a:lstStyle/>
          <a:p>
            <a:endParaRPr lang="fr-FR" dirty="0"/>
          </a:p>
          <a:p>
            <a:endParaRPr lang="fr-FR" dirty="0"/>
          </a:p>
          <a:p>
            <a:pPr algn="ctr"/>
            <a:endParaRPr lang="fr-FR" sz="2000" dirty="0">
              <a:latin typeface="Luciole" panose="020B0500020200000003" pitchFamily="34" charset="0"/>
            </a:endParaRPr>
          </a:p>
          <a:p>
            <a:pPr algn="ctr"/>
            <a:r>
              <a:rPr lang="fr-FR" sz="2000" dirty="0">
                <a:latin typeface="Luciole" panose="020B0500020200000003" pitchFamily="34" charset="0"/>
              </a:rPr>
              <a:t>L’</a:t>
            </a:r>
            <a:r>
              <a:rPr lang="fr-FR" sz="2000" dirty="0" err="1">
                <a:latin typeface="Luciole" panose="020B0500020200000003" pitchFamily="34" charset="0"/>
              </a:rPr>
              <a:t>eco</a:t>
            </a:r>
            <a:r>
              <a:rPr lang="fr-FR" sz="2000" dirty="0">
                <a:latin typeface="Luciole" panose="020B0500020200000003" pitchFamily="34" charset="0"/>
              </a:rPr>
              <a:t>-certification</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pour réseaux</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Un choix </a:t>
            </a:r>
          </a:p>
          <a:p>
            <a:pPr algn="ctr"/>
            <a:endParaRPr lang="fr-FR" sz="2000" dirty="0">
              <a:latin typeface="Luciole" panose="020B0500020200000003" pitchFamily="34" charset="0"/>
            </a:endParaRPr>
          </a:p>
          <a:p>
            <a:pPr algn="ctr"/>
            <a:r>
              <a:rPr lang="fr-FR" sz="2000" dirty="0">
                <a:latin typeface="Luciole" panose="020B0500020200000003" pitchFamily="34" charset="0"/>
              </a:rPr>
              <a:t>argumenté de </a:t>
            </a:r>
          </a:p>
          <a:p>
            <a:pPr algn="ctr"/>
            <a:endParaRPr lang="fr-FR" sz="2000" dirty="0">
              <a:latin typeface="Luciole" panose="020B0500020200000003" pitchFamily="34" charset="0"/>
            </a:endParaRPr>
          </a:p>
          <a:p>
            <a:pPr algn="ctr"/>
            <a:r>
              <a:rPr lang="fr-FR" sz="2000" dirty="0">
                <a:latin typeface="Luciole" panose="020B0500020200000003" pitchFamily="34" charset="0"/>
              </a:rPr>
              <a:t>domaines sur</a:t>
            </a:r>
          </a:p>
          <a:p>
            <a:pPr algn="ctr"/>
            <a:endParaRPr lang="fr-FR" sz="2000" dirty="0">
              <a:latin typeface="Luciole" panose="020B0500020200000003" pitchFamily="34" charset="0"/>
            </a:endParaRPr>
          </a:p>
          <a:p>
            <a:pPr algn="ctr"/>
            <a:r>
              <a:rPr lang="fr-FR" sz="2000" dirty="0">
                <a:latin typeface="Luciole" panose="020B0500020200000003" pitchFamily="34" charset="0"/>
              </a:rPr>
              <a:t> lesquels</a:t>
            </a:r>
          </a:p>
          <a:p>
            <a:pPr algn="ctr"/>
            <a:endParaRPr lang="fr-FR" sz="2000" dirty="0">
              <a:latin typeface="Luciole" panose="020B0500020200000003" pitchFamily="34" charset="0"/>
            </a:endParaRPr>
          </a:p>
          <a:p>
            <a:pPr algn="ctr"/>
            <a:r>
              <a:rPr lang="fr-FR" sz="2000" dirty="0">
                <a:latin typeface="Luciole" panose="020B0500020200000003" pitchFamily="34" charset="0"/>
              </a:rPr>
              <a:t> agir </a:t>
            </a:r>
          </a:p>
        </p:txBody>
      </p:sp>
      <p:sp>
        <p:nvSpPr>
          <p:cNvPr id="3" name="ZoneTexte 2">
            <a:extLst>
              <a:ext uri="{FF2B5EF4-FFF2-40B4-BE49-F238E27FC236}">
                <a16:creationId xmlns:a16="http://schemas.microsoft.com/office/drawing/2014/main" id="{E81F679F-4F8F-FB07-3667-CA1C9C08B160}"/>
              </a:ext>
            </a:extLst>
          </p:cNvPr>
          <p:cNvSpPr txBox="1"/>
          <p:nvPr/>
        </p:nvSpPr>
        <p:spPr>
          <a:xfrm>
            <a:off x="4331368" y="577516"/>
            <a:ext cx="237566" cy="369332"/>
          </a:xfrm>
          <a:prstGeom prst="rect">
            <a:avLst/>
          </a:prstGeom>
          <a:noFill/>
        </p:spPr>
        <p:txBody>
          <a:bodyPr wrap="none" rtlCol="0">
            <a:spAutoFit/>
          </a:bodyPr>
          <a:lstStyle/>
          <a:p>
            <a:r>
              <a:rPr lang="fr-FR" b="0" dirty="0">
                <a:effectLst/>
              </a:rPr>
              <a:t> </a:t>
            </a:r>
            <a:endParaRPr lang="fr-FR" dirty="0"/>
          </a:p>
        </p:txBody>
      </p:sp>
      <p:sp>
        <p:nvSpPr>
          <p:cNvPr id="7" name="ZoneTexte 6">
            <a:extLst>
              <a:ext uri="{FF2B5EF4-FFF2-40B4-BE49-F238E27FC236}">
                <a16:creationId xmlns:a16="http://schemas.microsoft.com/office/drawing/2014/main" id="{6A9FBD47-57D1-CF43-EC2F-A79C8850E91E}"/>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9" name="ZoneTexte 8">
            <a:extLst>
              <a:ext uri="{FF2B5EF4-FFF2-40B4-BE49-F238E27FC236}">
                <a16:creationId xmlns:a16="http://schemas.microsoft.com/office/drawing/2014/main" id="{D0834401-D82C-62D7-58E6-BB64EEA7BB5B}"/>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11" name="ZoneTexte 10">
            <a:extLst>
              <a:ext uri="{FF2B5EF4-FFF2-40B4-BE49-F238E27FC236}">
                <a16:creationId xmlns:a16="http://schemas.microsoft.com/office/drawing/2014/main" id="{10C16465-CD2A-1674-C1AD-CC4532D79FF3}"/>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pic>
        <p:nvPicPr>
          <p:cNvPr id="13" name="Image 12" descr="Une image contenant texte, capture d’écran, Page web, Site web&#10;&#10;Description générée automatiquement">
            <a:extLst>
              <a:ext uri="{FF2B5EF4-FFF2-40B4-BE49-F238E27FC236}">
                <a16:creationId xmlns:a16="http://schemas.microsoft.com/office/drawing/2014/main" id="{803AB30C-256E-73F5-8FC3-55FE60F3E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00" y="-36261"/>
            <a:ext cx="6261100" cy="7596570"/>
          </a:xfrm>
          <a:prstGeom prst="rect">
            <a:avLst/>
          </a:prstGeom>
        </p:spPr>
      </p:pic>
    </p:spTree>
    <p:extLst>
      <p:ext uri="{BB962C8B-B14F-4D97-AF65-F5344CB8AC3E}">
        <p14:creationId xmlns:p14="http://schemas.microsoft.com/office/powerpoint/2010/main" val="162741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829D5E2-9BBE-3B30-24CC-98E04BBD4F82}"/>
              </a:ext>
            </a:extLst>
          </p:cNvPr>
          <p:cNvSpPr/>
          <p:nvPr/>
        </p:nvSpPr>
        <p:spPr>
          <a:xfrm>
            <a:off x="0" y="0"/>
            <a:ext cx="2438400" cy="7562850"/>
          </a:xfrm>
          <a:custGeom>
            <a:avLst/>
            <a:gdLst/>
            <a:ahLst/>
            <a:cxnLst/>
            <a:rect l="l" t="t" r="r" b="b"/>
            <a:pathLst>
              <a:path w="3564254" h="7560309">
                <a:moveTo>
                  <a:pt x="3564001" y="0"/>
                </a:moveTo>
                <a:lnTo>
                  <a:pt x="0" y="0"/>
                </a:lnTo>
                <a:lnTo>
                  <a:pt x="0" y="7560005"/>
                </a:lnTo>
                <a:lnTo>
                  <a:pt x="3564001" y="7560005"/>
                </a:lnTo>
                <a:lnTo>
                  <a:pt x="3564001" y="0"/>
                </a:lnTo>
                <a:close/>
              </a:path>
            </a:pathLst>
          </a:custGeom>
          <a:solidFill>
            <a:srgbClr val="AD943F"/>
          </a:solidFill>
        </p:spPr>
        <p:txBody>
          <a:bodyPr wrap="square" lIns="0" tIns="0" rIns="0" bIns="0" rtlCol="0"/>
          <a:lstStyle/>
          <a:p>
            <a:endParaRPr lang="fr-FR" dirty="0"/>
          </a:p>
          <a:p>
            <a:endParaRPr lang="fr-FR" dirty="0"/>
          </a:p>
          <a:p>
            <a:pPr algn="ctr"/>
            <a:endParaRPr lang="fr-FR" sz="2000" dirty="0"/>
          </a:p>
          <a:p>
            <a:pPr algn="ctr"/>
            <a:endParaRPr lang="fr-FR" sz="2000" dirty="0">
              <a:latin typeface="Luciole" panose="020B0500020200000003" pitchFamily="34" charset="0"/>
            </a:endParaRPr>
          </a:p>
          <a:p>
            <a:pPr algn="ctr"/>
            <a:r>
              <a:rPr lang="fr-FR" sz="2000" dirty="0">
                <a:latin typeface="Luciole" panose="020B0500020200000003" pitchFamily="34" charset="0"/>
              </a:rPr>
              <a:t>Redéfinir</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ses valeurs</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&amp;</a:t>
            </a:r>
          </a:p>
          <a:p>
            <a:pPr algn="ctr"/>
            <a:endParaRPr lang="fr-FR" sz="2000" dirty="0">
              <a:latin typeface="Luciole" panose="020B0500020200000003" pitchFamily="34" charset="0"/>
            </a:endParaRPr>
          </a:p>
          <a:p>
            <a:pPr algn="ctr"/>
            <a:r>
              <a:rPr lang="fr-FR" sz="2000" dirty="0">
                <a:latin typeface="Luciole" panose="020B0500020200000003" pitchFamily="34" charset="0"/>
              </a:rPr>
              <a:t>ses </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modalités</a:t>
            </a:r>
          </a:p>
          <a:p>
            <a:pPr algn="ctr"/>
            <a:endParaRPr lang="fr-FR" sz="2000" dirty="0">
              <a:latin typeface="Luciole" panose="020B0500020200000003" pitchFamily="34" charset="0"/>
            </a:endParaRPr>
          </a:p>
          <a:p>
            <a:pPr algn="ctr"/>
            <a:r>
              <a:rPr lang="fr-FR" sz="2000" dirty="0">
                <a:latin typeface="Luciole" panose="020B0500020200000003" pitchFamily="34" charset="0"/>
              </a:rPr>
              <a:t>d’actions </a:t>
            </a:r>
          </a:p>
          <a:p>
            <a:pPr algn="ctr"/>
            <a:endParaRPr lang="fr-FR" sz="2000" dirty="0"/>
          </a:p>
          <a:p>
            <a:pPr algn="ctr"/>
            <a:endParaRPr lang="fr-FR" sz="2000" dirty="0"/>
          </a:p>
          <a:p>
            <a:pPr algn="ctr"/>
            <a:endParaRPr lang="fr-FR" sz="2000" dirty="0"/>
          </a:p>
        </p:txBody>
      </p:sp>
      <p:sp>
        <p:nvSpPr>
          <p:cNvPr id="3" name="ZoneTexte 2">
            <a:extLst>
              <a:ext uri="{FF2B5EF4-FFF2-40B4-BE49-F238E27FC236}">
                <a16:creationId xmlns:a16="http://schemas.microsoft.com/office/drawing/2014/main" id="{E81F679F-4F8F-FB07-3667-CA1C9C08B160}"/>
              </a:ext>
            </a:extLst>
          </p:cNvPr>
          <p:cNvSpPr txBox="1"/>
          <p:nvPr/>
        </p:nvSpPr>
        <p:spPr>
          <a:xfrm>
            <a:off x="4331368" y="577516"/>
            <a:ext cx="237566" cy="369332"/>
          </a:xfrm>
          <a:prstGeom prst="rect">
            <a:avLst/>
          </a:prstGeom>
          <a:noFill/>
        </p:spPr>
        <p:txBody>
          <a:bodyPr wrap="none" rtlCol="0">
            <a:spAutoFit/>
          </a:bodyPr>
          <a:lstStyle/>
          <a:p>
            <a:r>
              <a:rPr lang="fr-FR" b="0" dirty="0">
                <a:effectLst/>
              </a:rPr>
              <a:t> </a:t>
            </a:r>
            <a:endParaRPr lang="fr-FR" dirty="0"/>
          </a:p>
        </p:txBody>
      </p:sp>
      <p:sp>
        <p:nvSpPr>
          <p:cNvPr id="7" name="ZoneTexte 6">
            <a:extLst>
              <a:ext uri="{FF2B5EF4-FFF2-40B4-BE49-F238E27FC236}">
                <a16:creationId xmlns:a16="http://schemas.microsoft.com/office/drawing/2014/main" id="{6A9FBD47-57D1-CF43-EC2F-A79C8850E91E}"/>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9" name="ZoneTexte 8">
            <a:extLst>
              <a:ext uri="{FF2B5EF4-FFF2-40B4-BE49-F238E27FC236}">
                <a16:creationId xmlns:a16="http://schemas.microsoft.com/office/drawing/2014/main" id="{D0834401-D82C-62D7-58E6-BB64EEA7BB5B}"/>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11" name="ZoneTexte 10">
            <a:extLst>
              <a:ext uri="{FF2B5EF4-FFF2-40B4-BE49-F238E27FC236}">
                <a16:creationId xmlns:a16="http://schemas.microsoft.com/office/drawing/2014/main" id="{10C16465-CD2A-1674-C1AD-CC4532D79FF3}"/>
              </a:ext>
            </a:extLst>
          </p:cNvPr>
          <p:cNvSpPr txBox="1"/>
          <p:nvPr/>
        </p:nvSpPr>
        <p:spPr>
          <a:xfrm>
            <a:off x="2908300" y="573323"/>
            <a:ext cx="7620000" cy="6370975"/>
          </a:xfrm>
          <a:prstGeom prst="rect">
            <a:avLst/>
          </a:prstGeom>
          <a:noFill/>
        </p:spPr>
        <p:txBody>
          <a:bodyPr wrap="square">
            <a:spAutoFit/>
          </a:bodyPr>
          <a:lstStyle/>
          <a:p>
            <a:r>
              <a:rPr lang="fr-FR" sz="2400" b="0" dirty="0">
                <a:solidFill>
                  <a:srgbClr val="605221"/>
                </a:solidFill>
                <a:effectLst/>
                <a:latin typeface="Luciole" panose="020B0500020200000003" pitchFamily="34" charset="0"/>
              </a:rPr>
              <a:t> La </a:t>
            </a:r>
            <a:r>
              <a:rPr lang="fr-FR" sz="2400" b="1" dirty="0">
                <a:solidFill>
                  <a:srgbClr val="605221"/>
                </a:solidFill>
                <a:effectLst/>
                <a:latin typeface="Luciole" panose="020B0500020200000003" pitchFamily="34" charset="0"/>
              </a:rPr>
              <a:t>mobilité verte </a:t>
            </a:r>
            <a:r>
              <a:rPr lang="fr-FR" sz="2400" b="0" dirty="0">
                <a:solidFill>
                  <a:srgbClr val="605221"/>
                </a:solidFill>
                <a:effectLst/>
                <a:latin typeface="Luciole" panose="020B0500020200000003" pitchFamily="34" charset="0"/>
              </a:rPr>
              <a:t>doit être envisagée de manière holistique. Cette notion recouvre non seulement les moyens de transport utilisés par les artistes et les </a:t>
            </a:r>
            <a:r>
              <a:rPr lang="fr-FR" sz="2400" b="0" dirty="0" err="1">
                <a:solidFill>
                  <a:srgbClr val="605221"/>
                </a:solidFill>
                <a:effectLst/>
                <a:latin typeface="Luciole" panose="020B0500020200000003" pitchFamily="34" charset="0"/>
              </a:rPr>
              <a:t>professionnel.les</a:t>
            </a:r>
            <a:r>
              <a:rPr lang="fr-FR" sz="2400" b="0" dirty="0">
                <a:solidFill>
                  <a:srgbClr val="605221"/>
                </a:solidFill>
                <a:effectLst/>
                <a:latin typeface="Luciole" panose="020B0500020200000003" pitchFamily="34" charset="0"/>
              </a:rPr>
              <a:t> de la culture, mais également les contextes dans lesquels ces personnes évoluent, les raisons de leur mobilité et l'impact de ce qui est fait à destination et dans le contexte local de retour. </a:t>
            </a:r>
          </a:p>
          <a:p>
            <a:endParaRPr lang="fr-FR" sz="2400" b="0" dirty="0">
              <a:solidFill>
                <a:srgbClr val="605221"/>
              </a:solidFill>
              <a:effectLst/>
              <a:latin typeface="Luciole" panose="020B0500020200000003" pitchFamily="34" charset="0"/>
            </a:endParaRPr>
          </a:p>
          <a:p>
            <a:r>
              <a:rPr lang="fr-FR" sz="2400" b="0" dirty="0">
                <a:solidFill>
                  <a:srgbClr val="605221"/>
                </a:solidFill>
                <a:effectLst/>
                <a:latin typeface="Luciole" panose="020B0500020200000003" pitchFamily="34" charset="0"/>
              </a:rPr>
              <a:t>La mobilité verte fait partie d’un processus de responsabilité collective, impliquant à la fois celles et ceux qui bénéficient de la mobilité et les organismes qui la soutiennent financièrement. Elle doit prendre en compte les dimensions sociales, politiques, économiques, infrastructurelles, environnementales et éthiques qui l'encadrent.</a:t>
            </a:r>
            <a:endParaRPr lang="fr-FR" sz="2400" dirty="0">
              <a:solidFill>
                <a:srgbClr val="605221"/>
              </a:solidFill>
              <a:latin typeface="Luciole" panose="020B0500020200000003" pitchFamily="34" charset="0"/>
            </a:endParaRPr>
          </a:p>
        </p:txBody>
      </p:sp>
      <p:sp>
        <p:nvSpPr>
          <p:cNvPr id="4" name="ZoneTexte 3">
            <a:extLst>
              <a:ext uri="{FF2B5EF4-FFF2-40B4-BE49-F238E27FC236}">
                <a16:creationId xmlns:a16="http://schemas.microsoft.com/office/drawing/2014/main" id="{A87B6125-DB5F-D95C-C5C1-4C608559664E}"/>
              </a:ext>
            </a:extLst>
          </p:cNvPr>
          <p:cNvSpPr txBox="1"/>
          <p:nvPr/>
        </p:nvSpPr>
        <p:spPr>
          <a:xfrm>
            <a:off x="2908300" y="7006571"/>
            <a:ext cx="7785100" cy="369332"/>
          </a:xfrm>
          <a:prstGeom prst="rect">
            <a:avLst/>
          </a:prstGeom>
          <a:noFill/>
        </p:spPr>
        <p:txBody>
          <a:bodyPr wrap="square" rtlCol="0">
            <a:spAutoFit/>
          </a:bodyPr>
          <a:lstStyle/>
          <a:p>
            <a:pPr algn="r"/>
            <a:r>
              <a:rPr lang="fr-FR" dirty="0">
                <a:solidFill>
                  <a:srgbClr val="AD943F"/>
                </a:solidFill>
              </a:rPr>
              <a:t>https://on-the-</a:t>
            </a:r>
            <a:r>
              <a:rPr lang="fr-FR" dirty="0" err="1">
                <a:solidFill>
                  <a:srgbClr val="AD943F"/>
                </a:solidFill>
              </a:rPr>
              <a:t>move.org</a:t>
            </a:r>
            <a:r>
              <a:rPr lang="fr-FR" dirty="0">
                <a:solidFill>
                  <a:srgbClr val="AD943F"/>
                </a:solidFill>
              </a:rPr>
              <a:t>/about/</a:t>
            </a:r>
            <a:r>
              <a:rPr lang="fr-FR" dirty="0" err="1">
                <a:solidFill>
                  <a:srgbClr val="AD943F"/>
                </a:solidFill>
              </a:rPr>
              <a:t>sustainability-policy</a:t>
            </a:r>
            <a:endParaRPr lang="fr-FR" dirty="0">
              <a:solidFill>
                <a:srgbClr val="AD943F"/>
              </a:solidFill>
            </a:endParaRPr>
          </a:p>
        </p:txBody>
      </p:sp>
    </p:spTree>
    <p:extLst>
      <p:ext uri="{BB962C8B-B14F-4D97-AF65-F5344CB8AC3E}">
        <p14:creationId xmlns:p14="http://schemas.microsoft.com/office/powerpoint/2010/main" val="206593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829D5E2-9BBE-3B30-24CC-98E04BBD4F82}"/>
              </a:ext>
            </a:extLst>
          </p:cNvPr>
          <p:cNvSpPr/>
          <p:nvPr/>
        </p:nvSpPr>
        <p:spPr>
          <a:xfrm>
            <a:off x="-260497" y="0"/>
            <a:ext cx="2438400" cy="7562850"/>
          </a:xfrm>
          <a:custGeom>
            <a:avLst/>
            <a:gdLst/>
            <a:ahLst/>
            <a:cxnLst/>
            <a:rect l="l" t="t" r="r" b="b"/>
            <a:pathLst>
              <a:path w="3564254" h="7560309">
                <a:moveTo>
                  <a:pt x="3564001" y="0"/>
                </a:moveTo>
                <a:lnTo>
                  <a:pt x="0" y="0"/>
                </a:lnTo>
                <a:lnTo>
                  <a:pt x="0" y="7560005"/>
                </a:lnTo>
                <a:lnTo>
                  <a:pt x="3564001" y="7560005"/>
                </a:lnTo>
                <a:lnTo>
                  <a:pt x="3564001" y="0"/>
                </a:lnTo>
                <a:close/>
              </a:path>
            </a:pathLst>
          </a:custGeom>
          <a:solidFill>
            <a:srgbClr val="AD943F"/>
          </a:solidFill>
        </p:spPr>
        <p:txBody>
          <a:bodyPr wrap="square" lIns="0" tIns="0" rIns="0" bIns="0" rtlCol="0"/>
          <a:lstStyle/>
          <a:p>
            <a:endParaRPr lang="fr-FR" dirty="0"/>
          </a:p>
          <a:p>
            <a:endParaRPr lang="fr-FR" dirty="0"/>
          </a:p>
          <a:p>
            <a:pPr algn="ctr"/>
            <a:endParaRPr lang="fr-FR" sz="2000" dirty="0"/>
          </a:p>
          <a:p>
            <a:pPr algn="ctr"/>
            <a:endParaRPr lang="fr-FR" sz="2000" dirty="0"/>
          </a:p>
          <a:p>
            <a:pPr algn="ctr"/>
            <a:endParaRPr lang="fr-FR" sz="2000" dirty="0"/>
          </a:p>
          <a:p>
            <a:pPr algn="ctr"/>
            <a:r>
              <a:rPr lang="fr-FR" sz="2000" dirty="0"/>
              <a:t>Mobilité</a:t>
            </a:r>
          </a:p>
          <a:p>
            <a:pPr algn="ctr"/>
            <a:endParaRPr lang="fr-FR" sz="2000" dirty="0"/>
          </a:p>
          <a:p>
            <a:pPr algn="ctr"/>
            <a:endParaRPr lang="fr-FR" sz="2000" dirty="0"/>
          </a:p>
          <a:p>
            <a:pPr algn="ctr"/>
            <a:endParaRPr lang="fr-FR" sz="2000" dirty="0"/>
          </a:p>
          <a:p>
            <a:pPr algn="ctr"/>
            <a:r>
              <a:rPr lang="fr-FR" sz="2000" dirty="0"/>
              <a:t>Et </a:t>
            </a:r>
          </a:p>
          <a:p>
            <a:pPr algn="ctr"/>
            <a:endParaRPr lang="fr-FR" sz="2000" dirty="0"/>
          </a:p>
          <a:p>
            <a:pPr algn="ctr"/>
            <a:endParaRPr lang="fr-FR" sz="2000" dirty="0"/>
          </a:p>
          <a:p>
            <a:pPr algn="ctr"/>
            <a:endParaRPr lang="fr-FR" sz="2000" dirty="0"/>
          </a:p>
          <a:p>
            <a:pPr algn="ctr"/>
            <a:r>
              <a:rPr lang="fr-FR" sz="2000" dirty="0"/>
              <a:t>Justice Sociale </a:t>
            </a:r>
          </a:p>
        </p:txBody>
      </p:sp>
      <p:sp>
        <p:nvSpPr>
          <p:cNvPr id="3" name="ZoneTexte 2">
            <a:extLst>
              <a:ext uri="{FF2B5EF4-FFF2-40B4-BE49-F238E27FC236}">
                <a16:creationId xmlns:a16="http://schemas.microsoft.com/office/drawing/2014/main" id="{E81F679F-4F8F-FB07-3667-CA1C9C08B160}"/>
              </a:ext>
            </a:extLst>
          </p:cNvPr>
          <p:cNvSpPr txBox="1"/>
          <p:nvPr/>
        </p:nvSpPr>
        <p:spPr>
          <a:xfrm>
            <a:off x="4331368" y="577516"/>
            <a:ext cx="237566" cy="369332"/>
          </a:xfrm>
          <a:prstGeom prst="rect">
            <a:avLst/>
          </a:prstGeom>
          <a:noFill/>
        </p:spPr>
        <p:txBody>
          <a:bodyPr wrap="none" rtlCol="0">
            <a:spAutoFit/>
          </a:bodyPr>
          <a:lstStyle/>
          <a:p>
            <a:r>
              <a:rPr lang="fr-FR" b="0" dirty="0">
                <a:effectLst/>
              </a:rPr>
              <a:t> </a:t>
            </a:r>
            <a:endParaRPr lang="fr-FR" dirty="0"/>
          </a:p>
        </p:txBody>
      </p:sp>
      <p:sp>
        <p:nvSpPr>
          <p:cNvPr id="7" name="ZoneTexte 6">
            <a:extLst>
              <a:ext uri="{FF2B5EF4-FFF2-40B4-BE49-F238E27FC236}">
                <a16:creationId xmlns:a16="http://schemas.microsoft.com/office/drawing/2014/main" id="{6A9FBD47-57D1-CF43-EC2F-A79C8850E91E}"/>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9" name="ZoneTexte 8">
            <a:extLst>
              <a:ext uri="{FF2B5EF4-FFF2-40B4-BE49-F238E27FC236}">
                <a16:creationId xmlns:a16="http://schemas.microsoft.com/office/drawing/2014/main" id="{D0834401-D82C-62D7-58E6-BB64EEA7BB5B}"/>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4" name="ZoneTexte 3">
            <a:extLst>
              <a:ext uri="{FF2B5EF4-FFF2-40B4-BE49-F238E27FC236}">
                <a16:creationId xmlns:a16="http://schemas.microsoft.com/office/drawing/2014/main" id="{A87B6125-DB5F-D95C-C5C1-4C608559664E}"/>
              </a:ext>
            </a:extLst>
          </p:cNvPr>
          <p:cNvSpPr txBox="1"/>
          <p:nvPr/>
        </p:nvSpPr>
        <p:spPr>
          <a:xfrm>
            <a:off x="2908300" y="7006571"/>
            <a:ext cx="7785100" cy="369332"/>
          </a:xfrm>
          <a:prstGeom prst="rect">
            <a:avLst/>
          </a:prstGeom>
          <a:noFill/>
        </p:spPr>
        <p:txBody>
          <a:bodyPr wrap="square" rtlCol="0">
            <a:spAutoFit/>
          </a:bodyPr>
          <a:lstStyle/>
          <a:p>
            <a:pPr algn="r"/>
            <a:endParaRPr lang="fr-FR" dirty="0">
              <a:solidFill>
                <a:srgbClr val="AD943F"/>
              </a:solidFill>
            </a:endParaRPr>
          </a:p>
        </p:txBody>
      </p:sp>
      <p:sp>
        <p:nvSpPr>
          <p:cNvPr id="5" name="ZoneTexte 4">
            <a:extLst>
              <a:ext uri="{FF2B5EF4-FFF2-40B4-BE49-F238E27FC236}">
                <a16:creationId xmlns:a16="http://schemas.microsoft.com/office/drawing/2014/main" id="{2B818B43-57BB-5AFA-3967-ABB579837384}"/>
              </a:ext>
            </a:extLst>
          </p:cNvPr>
          <p:cNvSpPr txBox="1"/>
          <p:nvPr/>
        </p:nvSpPr>
        <p:spPr>
          <a:xfrm>
            <a:off x="2677026" y="5762625"/>
            <a:ext cx="7775073" cy="369332"/>
          </a:xfrm>
          <a:prstGeom prst="rect">
            <a:avLst/>
          </a:prstGeom>
          <a:noFill/>
        </p:spPr>
        <p:txBody>
          <a:bodyPr wrap="square" rtlCol="0">
            <a:spAutoFit/>
          </a:bodyPr>
          <a:lstStyle/>
          <a:p>
            <a:endParaRPr lang="fr-FR" dirty="0"/>
          </a:p>
        </p:txBody>
      </p:sp>
      <p:sp>
        <p:nvSpPr>
          <p:cNvPr id="6" name="ZoneTexte 5">
            <a:extLst>
              <a:ext uri="{FF2B5EF4-FFF2-40B4-BE49-F238E27FC236}">
                <a16:creationId xmlns:a16="http://schemas.microsoft.com/office/drawing/2014/main" id="{B8DF1A64-CC86-20EC-37E4-A7972D950D40}"/>
              </a:ext>
            </a:extLst>
          </p:cNvPr>
          <p:cNvSpPr txBox="1"/>
          <p:nvPr/>
        </p:nvSpPr>
        <p:spPr>
          <a:xfrm>
            <a:off x="2374900" y="2408756"/>
            <a:ext cx="8077199" cy="3416320"/>
          </a:xfrm>
          <a:prstGeom prst="rect">
            <a:avLst/>
          </a:prstGeom>
          <a:noFill/>
        </p:spPr>
        <p:txBody>
          <a:bodyPr wrap="square" rtlCol="0">
            <a:spAutoFit/>
          </a:bodyPr>
          <a:lstStyle/>
          <a:p>
            <a:pPr algn="r"/>
            <a:br>
              <a:rPr lang="fr-FR" b="0" dirty="0">
                <a:effectLst/>
              </a:rPr>
            </a:br>
            <a:endParaRPr lang="fr-FR" b="0" dirty="0">
              <a:effectLst/>
            </a:endParaRPr>
          </a:p>
          <a:p>
            <a:pPr algn="r"/>
            <a:endParaRPr lang="fr-FR" sz="1800" i="0" u="none" strike="noStrike" dirty="0">
              <a:solidFill>
                <a:srgbClr val="000000"/>
              </a:solidFill>
              <a:latin typeface="Luciole" panose="020B0500020200000003" pitchFamily="34" charset="0"/>
            </a:endParaRPr>
          </a:p>
          <a:p>
            <a:pPr algn="r"/>
            <a:endParaRPr lang="fr-FR" b="0" dirty="0">
              <a:solidFill>
                <a:srgbClr val="000000"/>
              </a:solidFill>
              <a:effectLst/>
              <a:latin typeface="Luciole" panose="020B0500020200000003" pitchFamily="34" charset="0"/>
            </a:endParaRPr>
          </a:p>
          <a:p>
            <a:pPr algn="r"/>
            <a:endParaRPr lang="fr-FR" sz="1800" i="0" u="none" strike="noStrike" dirty="0">
              <a:solidFill>
                <a:srgbClr val="000000"/>
              </a:solidFill>
              <a:latin typeface="Luciole" panose="020B0500020200000003" pitchFamily="34" charset="0"/>
            </a:endParaRPr>
          </a:p>
          <a:p>
            <a:pPr algn="r"/>
            <a:endParaRPr lang="fr-FR" b="0" dirty="0">
              <a:solidFill>
                <a:srgbClr val="000000"/>
              </a:solidFill>
              <a:effectLst/>
              <a:latin typeface="Luciole" panose="020B0500020200000003" pitchFamily="34" charset="0"/>
            </a:endParaRPr>
          </a:p>
          <a:p>
            <a:pPr algn="r"/>
            <a:endParaRPr lang="fr-FR" sz="1800" i="0" u="none" strike="noStrike" dirty="0">
              <a:solidFill>
                <a:srgbClr val="000000"/>
              </a:solidFill>
              <a:latin typeface="Luciole" panose="020B0500020200000003" pitchFamily="34" charset="0"/>
            </a:endParaRPr>
          </a:p>
          <a:p>
            <a:pPr algn="r"/>
            <a:endParaRPr lang="fr-FR" b="0" dirty="0">
              <a:solidFill>
                <a:srgbClr val="000000"/>
              </a:solidFill>
              <a:effectLst/>
              <a:latin typeface="Luciole" panose="020B0500020200000003" pitchFamily="34" charset="0"/>
            </a:endParaRPr>
          </a:p>
          <a:p>
            <a:pPr algn="r"/>
            <a:endParaRPr lang="fr-FR" b="0" dirty="0">
              <a:solidFill>
                <a:srgbClr val="000000"/>
              </a:solidFill>
              <a:effectLst/>
              <a:latin typeface="Luciole" panose="020B0500020200000003" pitchFamily="34" charset="0"/>
            </a:endParaRPr>
          </a:p>
          <a:p>
            <a:pPr algn="r"/>
            <a:endParaRPr lang="fr-FR" sz="1800" i="0" u="none" strike="noStrike" dirty="0">
              <a:solidFill>
                <a:srgbClr val="000000"/>
              </a:solidFill>
              <a:latin typeface="Luciole" panose="020B0500020200000003" pitchFamily="34" charset="0"/>
            </a:endParaRPr>
          </a:p>
          <a:p>
            <a:pPr algn="r"/>
            <a:endParaRPr lang="fr-FR" b="0" dirty="0">
              <a:solidFill>
                <a:srgbClr val="000000"/>
              </a:solidFill>
              <a:effectLst/>
              <a:latin typeface="Luciole" panose="020B0500020200000003" pitchFamily="34" charset="0"/>
            </a:endParaRPr>
          </a:p>
          <a:p>
            <a:pPr algn="r"/>
            <a:endParaRPr lang="fr-FR" dirty="0"/>
          </a:p>
        </p:txBody>
      </p:sp>
      <p:sp>
        <p:nvSpPr>
          <p:cNvPr id="8" name="ZoneTexte 7">
            <a:extLst>
              <a:ext uri="{FF2B5EF4-FFF2-40B4-BE49-F238E27FC236}">
                <a16:creationId xmlns:a16="http://schemas.microsoft.com/office/drawing/2014/main" id="{D084E69A-955E-99BF-EC0E-975B9F4ABA14}"/>
              </a:ext>
            </a:extLst>
          </p:cNvPr>
          <p:cNvSpPr txBox="1"/>
          <p:nvPr/>
        </p:nvSpPr>
        <p:spPr>
          <a:xfrm>
            <a:off x="2177904" y="352780"/>
            <a:ext cx="8274196" cy="4678204"/>
          </a:xfrm>
          <a:prstGeom prst="rect">
            <a:avLst/>
          </a:prstGeom>
          <a:noFill/>
        </p:spPr>
        <p:txBody>
          <a:bodyPr wrap="square" rtlCol="0">
            <a:spAutoFit/>
          </a:bodyPr>
          <a:lstStyle/>
          <a:p>
            <a:pPr rtl="0">
              <a:spcBef>
                <a:spcPts val="0"/>
              </a:spcBef>
              <a:spcAft>
                <a:spcPts val="0"/>
              </a:spcAft>
            </a:pPr>
            <a:endParaRPr lang="fr-FR" sz="1800" b="0" i="0" u="none" strike="noStrike" dirty="0">
              <a:solidFill>
                <a:srgbClr val="AD943F"/>
              </a:solidFill>
              <a:effectLst/>
              <a:latin typeface="Calibri" panose="020F0502020204030204" pitchFamily="34" charset="0"/>
            </a:endParaRPr>
          </a:p>
          <a:p>
            <a:pPr rtl="0">
              <a:spcBef>
                <a:spcPts val="0"/>
              </a:spcBef>
              <a:spcAft>
                <a:spcPts val="0"/>
              </a:spcAft>
            </a:pPr>
            <a:endParaRPr lang="fr-FR" dirty="0">
              <a:solidFill>
                <a:srgbClr val="AD943F"/>
              </a:solidFill>
              <a:latin typeface="Calibri" panose="020F0502020204030204" pitchFamily="34" charset="0"/>
            </a:endParaRPr>
          </a:p>
          <a:p>
            <a:pPr rtl="0">
              <a:spcBef>
                <a:spcPts val="0"/>
              </a:spcBef>
              <a:spcAft>
                <a:spcPts val="0"/>
              </a:spcAft>
            </a:pPr>
            <a:endParaRPr lang="fr-FR" sz="1800" b="0" i="0" u="none" strike="noStrike" dirty="0">
              <a:solidFill>
                <a:srgbClr val="AD943F"/>
              </a:solidFill>
              <a:effectLst/>
              <a:latin typeface="Calibri" panose="020F0502020204030204" pitchFamily="34" charset="0"/>
            </a:endParaRPr>
          </a:p>
          <a:p>
            <a:pPr rtl="0">
              <a:spcBef>
                <a:spcPts val="0"/>
              </a:spcBef>
              <a:spcAft>
                <a:spcPts val="0"/>
              </a:spcAft>
            </a:pPr>
            <a:endParaRPr lang="fr-FR" dirty="0">
              <a:solidFill>
                <a:srgbClr val="AD943F"/>
              </a:solidFill>
              <a:latin typeface="Calibri" panose="020F0502020204030204" pitchFamily="34" charset="0"/>
            </a:endParaRPr>
          </a:p>
          <a:p>
            <a:pPr rtl="0">
              <a:spcBef>
                <a:spcPts val="0"/>
              </a:spcBef>
              <a:spcAft>
                <a:spcPts val="0"/>
              </a:spcAft>
            </a:pPr>
            <a:endParaRPr lang="fr-FR" sz="1800" b="0" i="0" u="none" strike="noStrike" dirty="0">
              <a:solidFill>
                <a:srgbClr val="AD943F"/>
              </a:solidFill>
              <a:effectLst/>
              <a:latin typeface="Calibri" panose="020F0502020204030204" pitchFamily="34" charset="0"/>
            </a:endParaRPr>
          </a:p>
          <a:p>
            <a:pPr rtl="0">
              <a:spcBef>
                <a:spcPts val="0"/>
              </a:spcBef>
              <a:spcAft>
                <a:spcPts val="0"/>
              </a:spcAft>
            </a:pPr>
            <a:endParaRPr lang="fr-FR" dirty="0">
              <a:solidFill>
                <a:srgbClr val="AD943F"/>
              </a:solidFill>
              <a:latin typeface="Calibri" panose="020F0502020204030204" pitchFamily="34" charset="0"/>
            </a:endParaRPr>
          </a:p>
          <a:p>
            <a:pPr algn="r" rtl="0">
              <a:spcBef>
                <a:spcPts val="0"/>
              </a:spcBef>
              <a:spcAft>
                <a:spcPts val="0"/>
              </a:spcAft>
            </a:pPr>
            <a:endParaRPr lang="fr-FR" sz="1800" b="0" i="0" u="none" strike="noStrike" dirty="0">
              <a:solidFill>
                <a:srgbClr val="AD943F"/>
              </a:solidFill>
              <a:effectLst/>
              <a:latin typeface="Calibri" panose="020F0502020204030204" pitchFamily="34" charset="0"/>
            </a:endParaRPr>
          </a:p>
          <a:p>
            <a:pPr algn="r" rtl="0">
              <a:spcBef>
                <a:spcPts val="0"/>
              </a:spcBef>
              <a:spcAft>
                <a:spcPts val="0"/>
              </a:spcAft>
            </a:pPr>
            <a:endParaRPr lang="fr-FR" dirty="0">
              <a:solidFill>
                <a:srgbClr val="AD943F"/>
              </a:solidFill>
              <a:latin typeface="Calibri" panose="020F0502020204030204" pitchFamily="34" charset="0"/>
            </a:endParaRPr>
          </a:p>
          <a:p>
            <a:pPr algn="r" rtl="0">
              <a:spcBef>
                <a:spcPts val="0"/>
              </a:spcBef>
              <a:spcAft>
                <a:spcPts val="0"/>
              </a:spcAft>
            </a:pPr>
            <a:endParaRPr lang="fr-FR" sz="1800" b="0" i="1" u="none" strike="noStrike" dirty="0">
              <a:effectLst/>
              <a:latin typeface="Calibri" panose="020F0502020204030204" pitchFamily="34" charset="0"/>
            </a:endParaRPr>
          </a:p>
          <a:p>
            <a:pPr algn="r" rtl="0">
              <a:spcBef>
                <a:spcPts val="0"/>
              </a:spcBef>
              <a:spcAft>
                <a:spcPts val="0"/>
              </a:spcAft>
            </a:pPr>
            <a:r>
              <a:rPr lang="fr-FR" sz="1800" b="0" i="1" u="none" strike="noStrike" dirty="0">
                <a:effectLst/>
                <a:latin typeface="Luciole" panose="020B0500020200000003" pitchFamily="34" charset="0"/>
              </a:rPr>
              <a:t>Se concentrer sur le changement climatique en tant qu'élément principal de la durabilité est pour moi une extension d'un privilège (...) Cela laisse entendre que tous les facteurs* sont en place, qu'ils sont considérés comme acquis, de sorte que nous pouvons maintenant nous concentrer sur le changement climatique. </a:t>
            </a:r>
          </a:p>
          <a:p>
            <a:pPr algn="r" rtl="0">
              <a:spcBef>
                <a:spcPts val="0"/>
              </a:spcBef>
              <a:spcAft>
                <a:spcPts val="0"/>
              </a:spcAft>
            </a:pPr>
            <a:r>
              <a:rPr lang="fr-FR" sz="1800" b="0" i="1" u="none" strike="noStrike" dirty="0">
                <a:effectLst/>
                <a:latin typeface="Luciole" panose="020B0500020200000003" pitchFamily="34" charset="0"/>
              </a:rPr>
              <a:t>(*politiques, sociaux, sécuritaires, économiques, etc.)</a:t>
            </a:r>
          </a:p>
          <a:p>
            <a:pPr algn="r" rtl="0">
              <a:spcBef>
                <a:spcPts val="0"/>
              </a:spcBef>
              <a:spcAft>
                <a:spcPts val="0"/>
              </a:spcAft>
            </a:pPr>
            <a:r>
              <a:rPr lang="fr-FR" sz="1400" dirty="0">
                <a:solidFill>
                  <a:srgbClr val="AD943F"/>
                </a:solidFill>
                <a:latin typeface="Luciole" panose="020B0500020200000003" pitchFamily="34" charset="0"/>
              </a:rPr>
              <a:t>Mike van </a:t>
            </a:r>
            <a:r>
              <a:rPr lang="fr-FR" sz="1400" dirty="0" err="1">
                <a:solidFill>
                  <a:srgbClr val="AD943F"/>
                </a:solidFill>
                <a:latin typeface="Luciole" panose="020B0500020200000003" pitchFamily="34" charset="0"/>
              </a:rPr>
              <a:t>Graan</a:t>
            </a:r>
            <a:r>
              <a:rPr lang="fr-FR" sz="1400" dirty="0">
                <a:solidFill>
                  <a:srgbClr val="AD943F"/>
                </a:solidFill>
                <a:latin typeface="Luciole" panose="020B0500020200000003" pitchFamily="34" charset="0"/>
              </a:rPr>
              <a:t>, Metteur en scène / expert en politiques culturelles, Afrique du Sud</a:t>
            </a:r>
            <a:br>
              <a:rPr lang="fr-FR" sz="1400" dirty="0">
                <a:latin typeface="Luciole" panose="020B0500020200000003" pitchFamily="34" charset="0"/>
              </a:rPr>
            </a:br>
            <a:endParaRPr lang="fr-FR" sz="1400" dirty="0">
              <a:latin typeface="Luciole" panose="020B0500020200000003" pitchFamily="34" charset="0"/>
            </a:endParaRPr>
          </a:p>
        </p:txBody>
      </p:sp>
      <p:sp>
        <p:nvSpPr>
          <p:cNvPr id="10" name="ZoneTexte 9">
            <a:extLst>
              <a:ext uri="{FF2B5EF4-FFF2-40B4-BE49-F238E27FC236}">
                <a16:creationId xmlns:a16="http://schemas.microsoft.com/office/drawing/2014/main" id="{FEF74588-A355-9A0A-299B-05A0DAD07DCE}"/>
              </a:ext>
            </a:extLst>
          </p:cNvPr>
          <p:cNvSpPr txBox="1"/>
          <p:nvPr/>
        </p:nvSpPr>
        <p:spPr>
          <a:xfrm>
            <a:off x="2677026" y="186947"/>
            <a:ext cx="7394074" cy="2893100"/>
          </a:xfrm>
          <a:prstGeom prst="rect">
            <a:avLst/>
          </a:prstGeom>
          <a:noFill/>
        </p:spPr>
        <p:txBody>
          <a:bodyPr wrap="square" rtlCol="0">
            <a:spAutoFit/>
          </a:bodyPr>
          <a:lstStyle/>
          <a:p>
            <a:r>
              <a:rPr lang="fr-FR" sz="1800" b="0" i="1" u="none" strike="noStrike" dirty="0">
                <a:solidFill>
                  <a:srgbClr val="000000"/>
                </a:solidFill>
                <a:effectLst/>
                <a:latin typeface="Luciole" panose="020B0500020200000003" pitchFamily="34" charset="0"/>
              </a:rPr>
              <a:t>Pour les artistes tunisiens, la dimension internationale est vitale. Afin de nourrir leurs œuvres artistiques, de partager avec d'autres artistes, de découvrir de nouvelles formes de création, le besoin de voyager ou d'accueillir est essentiel. Pour adopter une approche "locale", il faut disposer d'une infrastructure qui le permette</a:t>
            </a:r>
            <a:r>
              <a:rPr lang="fr-FR" sz="1800" b="0" i="0" u="none" strike="noStrike" dirty="0">
                <a:solidFill>
                  <a:srgbClr val="000000"/>
                </a:solidFill>
                <a:effectLst/>
                <a:latin typeface="Luciole" panose="020B0500020200000003" pitchFamily="34" charset="0"/>
              </a:rPr>
              <a:t>. </a:t>
            </a:r>
          </a:p>
          <a:p>
            <a:r>
              <a:rPr lang="fr-FR" sz="1400" b="0" i="0" u="none" strike="noStrike" dirty="0">
                <a:solidFill>
                  <a:srgbClr val="AD943F"/>
                </a:solidFill>
                <a:effectLst/>
                <a:latin typeface="Luciole" panose="020B0500020200000003" pitchFamily="34" charset="0"/>
              </a:rPr>
              <a:t>Selim Ben Safia, artiste / Chorégraphe, Tunisie</a:t>
            </a:r>
          </a:p>
          <a:p>
            <a:endParaRPr lang="fr-FR" sz="1400" dirty="0">
              <a:solidFill>
                <a:srgbClr val="AD943F"/>
              </a:solidFill>
              <a:latin typeface="Luciole" panose="020B0500020200000003" pitchFamily="34" charset="0"/>
            </a:endParaRPr>
          </a:p>
          <a:p>
            <a:endParaRPr lang="fr-FR" sz="1400" b="0" i="0" u="none" strike="noStrike" dirty="0">
              <a:solidFill>
                <a:srgbClr val="AD943F"/>
              </a:solidFill>
              <a:effectLst/>
              <a:latin typeface="Luciole" panose="020B0500020200000003" pitchFamily="34" charset="0"/>
            </a:endParaRPr>
          </a:p>
          <a:p>
            <a:endParaRPr lang="fr-FR" sz="1400" b="0" i="0" u="none" strike="noStrike" dirty="0">
              <a:solidFill>
                <a:srgbClr val="AD943F"/>
              </a:solidFill>
              <a:effectLst/>
              <a:latin typeface="Luciole" panose="020B0500020200000003" pitchFamily="34" charset="0"/>
            </a:endParaRPr>
          </a:p>
          <a:p>
            <a:endParaRPr lang="fr-FR" dirty="0">
              <a:solidFill>
                <a:srgbClr val="AD943F"/>
              </a:solidFill>
            </a:endParaRPr>
          </a:p>
        </p:txBody>
      </p:sp>
      <p:sp>
        <p:nvSpPr>
          <p:cNvPr id="11" name="ZoneTexte 10">
            <a:extLst>
              <a:ext uri="{FF2B5EF4-FFF2-40B4-BE49-F238E27FC236}">
                <a16:creationId xmlns:a16="http://schemas.microsoft.com/office/drawing/2014/main" id="{32AC1C43-30F5-FE0D-6755-B4A9AC9DF140}"/>
              </a:ext>
            </a:extLst>
          </p:cNvPr>
          <p:cNvSpPr txBox="1"/>
          <p:nvPr/>
        </p:nvSpPr>
        <p:spPr>
          <a:xfrm>
            <a:off x="2177903" y="5517299"/>
            <a:ext cx="8515497" cy="2862322"/>
          </a:xfrm>
          <a:prstGeom prst="rect">
            <a:avLst/>
          </a:prstGeom>
          <a:noFill/>
        </p:spPr>
        <p:txBody>
          <a:bodyPr wrap="square" rtlCol="0">
            <a:spAutoFit/>
          </a:bodyPr>
          <a:lstStyle/>
          <a:p>
            <a:endParaRPr lang="fr-FR" sz="1600" b="1" dirty="0">
              <a:solidFill>
                <a:srgbClr val="AD943F"/>
              </a:solidFill>
            </a:endParaRPr>
          </a:p>
          <a:p>
            <a:r>
              <a:rPr lang="fr-FR" sz="1600" b="1" dirty="0">
                <a:solidFill>
                  <a:srgbClr val="AD943F"/>
                </a:solidFill>
              </a:rPr>
              <a:t>Forum sur la Mobilité Culturelle</a:t>
            </a:r>
          </a:p>
          <a:p>
            <a:r>
              <a:rPr lang="fr-FR" sz="1600" i="1" dirty="0">
                <a:solidFill>
                  <a:srgbClr val="605221"/>
                </a:solidFill>
              </a:rPr>
              <a:t>Focus sur la mobilité culturelle et la durabilité environnementale </a:t>
            </a:r>
          </a:p>
          <a:p>
            <a:r>
              <a:rPr lang="fr-FR" sz="1600" dirty="0">
                <a:solidFill>
                  <a:srgbClr val="605221"/>
                </a:solidFill>
              </a:rPr>
              <a:t>Tunis, 9-10 mai 2023</a:t>
            </a:r>
          </a:p>
          <a:p>
            <a:endParaRPr lang="fr-FR" sz="2000" dirty="0">
              <a:solidFill>
                <a:srgbClr val="605221"/>
              </a:solidFill>
            </a:endParaRPr>
          </a:p>
          <a:p>
            <a:pPr algn="just"/>
            <a:r>
              <a:rPr lang="fr-FR" sz="1100" dirty="0">
                <a:solidFill>
                  <a:srgbClr val="605221"/>
                </a:solidFill>
              </a:rPr>
              <a:t>Organisé par On the Move, en collaboration avec Culture </a:t>
            </a:r>
            <a:r>
              <a:rPr lang="fr-FR" sz="1100" dirty="0" err="1">
                <a:solidFill>
                  <a:srgbClr val="605221"/>
                </a:solidFill>
              </a:rPr>
              <a:t>Funding</a:t>
            </a:r>
            <a:r>
              <a:rPr lang="fr-FR" sz="1100" dirty="0">
                <a:solidFill>
                  <a:srgbClr val="605221"/>
                </a:solidFill>
              </a:rPr>
              <a:t> Watch, avec le soutien de l’Union européenne et de la Délégation de l’Union européenne en Tunisie.</a:t>
            </a:r>
          </a:p>
          <a:p>
            <a:endParaRPr lang="fr-FR" sz="2000" dirty="0"/>
          </a:p>
          <a:p>
            <a:endParaRPr lang="fr-FR" dirty="0"/>
          </a:p>
          <a:p>
            <a:endParaRPr lang="fr-FR" dirty="0"/>
          </a:p>
          <a:p>
            <a:endParaRPr lang="fr-FR" dirty="0"/>
          </a:p>
        </p:txBody>
      </p:sp>
    </p:spTree>
    <p:extLst>
      <p:ext uri="{BB962C8B-B14F-4D97-AF65-F5344CB8AC3E}">
        <p14:creationId xmlns:p14="http://schemas.microsoft.com/office/powerpoint/2010/main" val="26345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829D5E2-9BBE-3B30-24CC-98E04BBD4F82}"/>
              </a:ext>
            </a:extLst>
          </p:cNvPr>
          <p:cNvSpPr/>
          <p:nvPr/>
        </p:nvSpPr>
        <p:spPr>
          <a:xfrm>
            <a:off x="0" y="0"/>
            <a:ext cx="2438400" cy="7562850"/>
          </a:xfrm>
          <a:custGeom>
            <a:avLst/>
            <a:gdLst/>
            <a:ahLst/>
            <a:cxnLst/>
            <a:rect l="l" t="t" r="r" b="b"/>
            <a:pathLst>
              <a:path w="3564254" h="7560309">
                <a:moveTo>
                  <a:pt x="3564001" y="0"/>
                </a:moveTo>
                <a:lnTo>
                  <a:pt x="0" y="0"/>
                </a:lnTo>
                <a:lnTo>
                  <a:pt x="0" y="7560005"/>
                </a:lnTo>
                <a:lnTo>
                  <a:pt x="3564001" y="7560005"/>
                </a:lnTo>
                <a:lnTo>
                  <a:pt x="3564001" y="0"/>
                </a:lnTo>
                <a:close/>
              </a:path>
            </a:pathLst>
          </a:custGeom>
          <a:solidFill>
            <a:srgbClr val="AD943F"/>
          </a:solidFill>
        </p:spPr>
        <p:txBody>
          <a:bodyPr wrap="square" lIns="0" tIns="0" rIns="0" bIns="0" rtlCol="0"/>
          <a:lstStyle/>
          <a:p>
            <a:endParaRPr lang="fr-FR" dirty="0"/>
          </a:p>
          <a:p>
            <a:endParaRPr lang="fr-FR" dirty="0"/>
          </a:p>
          <a:p>
            <a:pPr algn="ctr"/>
            <a:endParaRPr lang="fr-FR" sz="2000" dirty="0"/>
          </a:p>
          <a:p>
            <a:pPr algn="ctr"/>
            <a:endParaRPr lang="fr-FR" sz="2000" dirty="0"/>
          </a:p>
          <a:p>
            <a:pPr algn="ctr"/>
            <a:r>
              <a:rPr lang="fr-FR" sz="2000" dirty="0">
                <a:latin typeface="Luciole" panose="020B0500020200000003" pitchFamily="34" charset="0"/>
              </a:rPr>
              <a:t>Développer</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des </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Outils </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Accessibles et </a:t>
            </a:r>
          </a:p>
          <a:p>
            <a:pPr algn="ctr"/>
            <a:endParaRPr lang="fr-FR" sz="2000" dirty="0">
              <a:latin typeface="Luciole" panose="020B0500020200000003" pitchFamily="34" charset="0"/>
            </a:endParaRPr>
          </a:p>
          <a:p>
            <a:pPr algn="ctr"/>
            <a:endParaRPr lang="fr-FR" sz="2000" dirty="0">
              <a:latin typeface="Luciole" panose="020B0500020200000003" pitchFamily="34" charset="0"/>
            </a:endParaRPr>
          </a:p>
          <a:p>
            <a:pPr algn="ctr"/>
            <a:r>
              <a:rPr lang="fr-FR" sz="2000" dirty="0">
                <a:latin typeface="Luciole" panose="020B0500020200000003" pitchFamily="34" charset="0"/>
              </a:rPr>
              <a:t>Qualitatifs</a:t>
            </a:r>
          </a:p>
        </p:txBody>
      </p:sp>
      <p:sp>
        <p:nvSpPr>
          <p:cNvPr id="3" name="ZoneTexte 2">
            <a:extLst>
              <a:ext uri="{FF2B5EF4-FFF2-40B4-BE49-F238E27FC236}">
                <a16:creationId xmlns:a16="http://schemas.microsoft.com/office/drawing/2014/main" id="{E81F679F-4F8F-FB07-3667-CA1C9C08B160}"/>
              </a:ext>
            </a:extLst>
          </p:cNvPr>
          <p:cNvSpPr txBox="1"/>
          <p:nvPr/>
        </p:nvSpPr>
        <p:spPr>
          <a:xfrm>
            <a:off x="4331368" y="577516"/>
            <a:ext cx="237566" cy="369332"/>
          </a:xfrm>
          <a:prstGeom prst="rect">
            <a:avLst/>
          </a:prstGeom>
          <a:noFill/>
        </p:spPr>
        <p:txBody>
          <a:bodyPr wrap="none" rtlCol="0">
            <a:spAutoFit/>
          </a:bodyPr>
          <a:lstStyle/>
          <a:p>
            <a:r>
              <a:rPr lang="fr-FR" b="0" dirty="0">
                <a:effectLst/>
              </a:rPr>
              <a:t> </a:t>
            </a:r>
            <a:endParaRPr lang="fr-FR" dirty="0"/>
          </a:p>
        </p:txBody>
      </p:sp>
      <p:sp>
        <p:nvSpPr>
          <p:cNvPr id="7" name="ZoneTexte 6">
            <a:extLst>
              <a:ext uri="{FF2B5EF4-FFF2-40B4-BE49-F238E27FC236}">
                <a16:creationId xmlns:a16="http://schemas.microsoft.com/office/drawing/2014/main" id="{6A9FBD47-57D1-CF43-EC2F-A79C8850E91E}"/>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9" name="ZoneTexte 8">
            <a:extLst>
              <a:ext uri="{FF2B5EF4-FFF2-40B4-BE49-F238E27FC236}">
                <a16:creationId xmlns:a16="http://schemas.microsoft.com/office/drawing/2014/main" id="{D0834401-D82C-62D7-58E6-BB64EEA7BB5B}"/>
              </a:ext>
            </a:extLst>
          </p:cNvPr>
          <p:cNvSpPr txBox="1"/>
          <p:nvPr/>
        </p:nvSpPr>
        <p:spPr>
          <a:xfrm>
            <a:off x="2677026" y="3605281"/>
            <a:ext cx="5354052" cy="369332"/>
          </a:xfrm>
          <a:prstGeom prst="rect">
            <a:avLst/>
          </a:prstGeom>
          <a:noFill/>
        </p:spPr>
        <p:txBody>
          <a:bodyPr wrap="square">
            <a:spAutoFit/>
          </a:bodyPr>
          <a:lstStyle/>
          <a:p>
            <a:r>
              <a:rPr lang="fr-FR" b="0" dirty="0">
                <a:effectLst/>
              </a:rPr>
              <a:t> </a:t>
            </a:r>
            <a:endParaRPr lang="fr-FR" dirty="0"/>
          </a:p>
        </p:txBody>
      </p:sp>
      <p:sp>
        <p:nvSpPr>
          <p:cNvPr id="4" name="ZoneTexte 3">
            <a:extLst>
              <a:ext uri="{FF2B5EF4-FFF2-40B4-BE49-F238E27FC236}">
                <a16:creationId xmlns:a16="http://schemas.microsoft.com/office/drawing/2014/main" id="{A87B6125-DB5F-D95C-C5C1-4C608559664E}"/>
              </a:ext>
            </a:extLst>
          </p:cNvPr>
          <p:cNvSpPr txBox="1"/>
          <p:nvPr/>
        </p:nvSpPr>
        <p:spPr>
          <a:xfrm>
            <a:off x="2908300" y="7006571"/>
            <a:ext cx="7785100" cy="369332"/>
          </a:xfrm>
          <a:prstGeom prst="rect">
            <a:avLst/>
          </a:prstGeom>
          <a:noFill/>
        </p:spPr>
        <p:txBody>
          <a:bodyPr wrap="square" rtlCol="0">
            <a:spAutoFit/>
          </a:bodyPr>
          <a:lstStyle/>
          <a:p>
            <a:pPr algn="r"/>
            <a:r>
              <a:rPr lang="fr-FR" dirty="0">
                <a:solidFill>
                  <a:srgbClr val="AD943F"/>
                </a:solidFill>
              </a:rPr>
              <a:t>https://on-the-</a:t>
            </a:r>
            <a:r>
              <a:rPr lang="fr-FR" dirty="0" err="1">
                <a:solidFill>
                  <a:srgbClr val="AD943F"/>
                </a:solidFill>
              </a:rPr>
              <a:t>move.org</a:t>
            </a:r>
            <a:r>
              <a:rPr lang="fr-FR" dirty="0">
                <a:solidFill>
                  <a:srgbClr val="AD943F"/>
                </a:solidFill>
              </a:rPr>
              <a:t>/about/</a:t>
            </a:r>
            <a:r>
              <a:rPr lang="fr-FR" dirty="0" err="1">
                <a:solidFill>
                  <a:srgbClr val="AD943F"/>
                </a:solidFill>
              </a:rPr>
              <a:t>sustainability-policy</a:t>
            </a:r>
            <a:endParaRPr lang="fr-FR" dirty="0">
              <a:solidFill>
                <a:srgbClr val="AD943F"/>
              </a:solidFill>
            </a:endParaRPr>
          </a:p>
        </p:txBody>
      </p:sp>
      <p:sp>
        <p:nvSpPr>
          <p:cNvPr id="5" name="ZoneTexte 4">
            <a:extLst>
              <a:ext uri="{FF2B5EF4-FFF2-40B4-BE49-F238E27FC236}">
                <a16:creationId xmlns:a16="http://schemas.microsoft.com/office/drawing/2014/main" id="{2B818B43-57BB-5AFA-3967-ABB579837384}"/>
              </a:ext>
            </a:extLst>
          </p:cNvPr>
          <p:cNvSpPr txBox="1"/>
          <p:nvPr/>
        </p:nvSpPr>
        <p:spPr>
          <a:xfrm>
            <a:off x="2908300" y="5915025"/>
            <a:ext cx="7543799" cy="1107996"/>
          </a:xfrm>
          <a:prstGeom prst="rect">
            <a:avLst/>
          </a:prstGeom>
          <a:noFill/>
        </p:spPr>
        <p:txBody>
          <a:bodyPr wrap="square" rtlCol="0">
            <a:spAutoFit/>
          </a:bodyPr>
          <a:lstStyle/>
          <a:p>
            <a:endParaRPr lang="fr-FR" sz="1600" dirty="0"/>
          </a:p>
          <a:p>
            <a:r>
              <a:rPr lang="fr-FR" sz="1600" dirty="0"/>
              <a:t>Politique de durabilité environnementale et outil d’aide de prise à la décision, développés par The Green Room en collaboration avec On the Move. </a:t>
            </a:r>
          </a:p>
          <a:p>
            <a:endParaRPr lang="fr-FR" dirty="0"/>
          </a:p>
        </p:txBody>
      </p:sp>
      <p:pic>
        <p:nvPicPr>
          <p:cNvPr id="12" name="Image 11" descr="Une image contenant texte, capture d’écran, Police, nombre&#10;&#10;Description générée automatiquement">
            <a:extLst>
              <a:ext uri="{FF2B5EF4-FFF2-40B4-BE49-F238E27FC236}">
                <a16:creationId xmlns:a16="http://schemas.microsoft.com/office/drawing/2014/main" id="{E9BCAD99-8F55-4497-E975-1162062AF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762" y="-1"/>
            <a:ext cx="8229600" cy="5915026"/>
          </a:xfrm>
          <a:prstGeom prst="rect">
            <a:avLst/>
          </a:prstGeom>
        </p:spPr>
      </p:pic>
    </p:spTree>
    <p:extLst>
      <p:ext uri="{BB962C8B-B14F-4D97-AF65-F5344CB8AC3E}">
        <p14:creationId xmlns:p14="http://schemas.microsoft.com/office/powerpoint/2010/main" val="22274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9192247" y="-5846809"/>
            <a:ext cx="954126" cy="802799"/>
            <a:chOff x="9281147" y="457206"/>
            <a:chExt cx="954126" cy="802799"/>
          </a:xfrm>
        </p:grpSpPr>
        <p:pic>
          <p:nvPicPr>
            <p:cNvPr id="6" name="object 6"/>
            <p:cNvPicPr/>
            <p:nvPr/>
          </p:nvPicPr>
          <p:blipFill>
            <a:blip r:embed="rId3" cstate="print"/>
            <a:stretch>
              <a:fillRect/>
            </a:stretch>
          </p:blipFill>
          <p:spPr>
            <a:xfrm>
              <a:off x="9833553" y="457206"/>
              <a:ext cx="179391" cy="181889"/>
            </a:xfrm>
            <a:prstGeom prst="rect">
              <a:avLst/>
            </a:prstGeom>
          </p:spPr>
        </p:pic>
        <p:pic>
          <p:nvPicPr>
            <p:cNvPr id="7" name="object 7"/>
            <p:cNvPicPr/>
            <p:nvPr/>
          </p:nvPicPr>
          <p:blipFill>
            <a:blip r:embed="rId4" cstate="print"/>
            <a:stretch>
              <a:fillRect/>
            </a:stretch>
          </p:blipFill>
          <p:spPr>
            <a:xfrm>
              <a:off x="10073451" y="459677"/>
              <a:ext cx="161353" cy="176936"/>
            </a:xfrm>
            <a:prstGeom prst="rect">
              <a:avLst/>
            </a:prstGeom>
          </p:spPr>
        </p:pic>
        <p:sp>
          <p:nvSpPr>
            <p:cNvPr id="8" name="object 8"/>
            <p:cNvSpPr/>
            <p:nvPr/>
          </p:nvSpPr>
          <p:spPr>
            <a:xfrm>
              <a:off x="9586303" y="770140"/>
              <a:ext cx="648970" cy="177165"/>
            </a:xfrm>
            <a:custGeom>
              <a:avLst/>
              <a:gdLst/>
              <a:ahLst/>
              <a:cxnLst/>
              <a:rect l="l" t="t" r="r" b="b"/>
              <a:pathLst>
                <a:path w="648970" h="177165">
                  <a:moveTo>
                    <a:pt x="163334" y="584"/>
                  </a:moveTo>
                  <a:lnTo>
                    <a:pt x="0" y="584"/>
                  </a:lnTo>
                  <a:lnTo>
                    <a:pt x="0" y="25984"/>
                  </a:lnTo>
                  <a:lnTo>
                    <a:pt x="65582" y="25984"/>
                  </a:lnTo>
                  <a:lnTo>
                    <a:pt x="65582" y="177114"/>
                  </a:lnTo>
                  <a:lnTo>
                    <a:pt x="97751" y="177114"/>
                  </a:lnTo>
                  <a:lnTo>
                    <a:pt x="97751" y="25984"/>
                  </a:lnTo>
                  <a:lnTo>
                    <a:pt x="163334" y="25984"/>
                  </a:lnTo>
                  <a:lnTo>
                    <a:pt x="163334" y="584"/>
                  </a:lnTo>
                  <a:close/>
                </a:path>
                <a:path w="648970" h="177165">
                  <a:moveTo>
                    <a:pt x="413029" y="0"/>
                  </a:moveTo>
                  <a:lnTo>
                    <a:pt x="380860" y="0"/>
                  </a:lnTo>
                  <a:lnTo>
                    <a:pt x="380860" y="72390"/>
                  </a:lnTo>
                  <a:lnTo>
                    <a:pt x="293001" y="72390"/>
                  </a:lnTo>
                  <a:lnTo>
                    <a:pt x="293001" y="0"/>
                  </a:lnTo>
                  <a:lnTo>
                    <a:pt x="260832" y="0"/>
                  </a:lnTo>
                  <a:lnTo>
                    <a:pt x="260832" y="72390"/>
                  </a:lnTo>
                  <a:lnTo>
                    <a:pt x="260832" y="99060"/>
                  </a:lnTo>
                  <a:lnTo>
                    <a:pt x="260832" y="176530"/>
                  </a:lnTo>
                  <a:lnTo>
                    <a:pt x="293001" y="176530"/>
                  </a:lnTo>
                  <a:lnTo>
                    <a:pt x="293001" y="99060"/>
                  </a:lnTo>
                  <a:lnTo>
                    <a:pt x="380860" y="99060"/>
                  </a:lnTo>
                  <a:lnTo>
                    <a:pt x="380860" y="176530"/>
                  </a:lnTo>
                  <a:lnTo>
                    <a:pt x="413029" y="176530"/>
                  </a:lnTo>
                  <a:lnTo>
                    <a:pt x="413029" y="99060"/>
                  </a:lnTo>
                  <a:lnTo>
                    <a:pt x="413029" y="72390"/>
                  </a:lnTo>
                  <a:lnTo>
                    <a:pt x="413029" y="0"/>
                  </a:lnTo>
                  <a:close/>
                </a:path>
                <a:path w="648970" h="177165">
                  <a:moveTo>
                    <a:pt x="648500" y="0"/>
                  </a:moveTo>
                  <a:lnTo>
                    <a:pt x="517334" y="0"/>
                  </a:lnTo>
                  <a:lnTo>
                    <a:pt x="517334" y="25400"/>
                  </a:lnTo>
                  <a:lnTo>
                    <a:pt x="517334" y="72390"/>
                  </a:lnTo>
                  <a:lnTo>
                    <a:pt x="517334" y="97790"/>
                  </a:lnTo>
                  <a:lnTo>
                    <a:pt x="517334" y="151130"/>
                  </a:lnTo>
                  <a:lnTo>
                    <a:pt x="517334" y="176530"/>
                  </a:lnTo>
                  <a:lnTo>
                    <a:pt x="648500" y="176530"/>
                  </a:lnTo>
                  <a:lnTo>
                    <a:pt x="648500" y="151130"/>
                  </a:lnTo>
                  <a:lnTo>
                    <a:pt x="549516" y="151130"/>
                  </a:lnTo>
                  <a:lnTo>
                    <a:pt x="549516" y="97790"/>
                  </a:lnTo>
                  <a:lnTo>
                    <a:pt x="631786" y="97790"/>
                  </a:lnTo>
                  <a:lnTo>
                    <a:pt x="631786" y="72390"/>
                  </a:lnTo>
                  <a:lnTo>
                    <a:pt x="549516" y="72390"/>
                  </a:lnTo>
                  <a:lnTo>
                    <a:pt x="549516" y="25400"/>
                  </a:lnTo>
                  <a:lnTo>
                    <a:pt x="648500" y="25400"/>
                  </a:lnTo>
                  <a:lnTo>
                    <a:pt x="648500" y="0"/>
                  </a:lnTo>
                  <a:close/>
                </a:path>
              </a:pathLst>
            </a:custGeom>
            <a:solidFill>
              <a:srgbClr val="12100B"/>
            </a:solidFill>
          </p:spPr>
          <p:txBody>
            <a:bodyPr wrap="square" lIns="0" tIns="0" rIns="0" bIns="0" rtlCol="0"/>
            <a:lstStyle/>
            <a:p>
              <a:endParaRPr/>
            </a:p>
          </p:txBody>
        </p:sp>
        <p:pic>
          <p:nvPicPr>
            <p:cNvPr id="9" name="object 9"/>
            <p:cNvPicPr/>
            <p:nvPr/>
          </p:nvPicPr>
          <p:blipFill>
            <a:blip r:embed="rId5" cstate="print"/>
            <a:stretch>
              <a:fillRect/>
            </a:stretch>
          </p:blipFill>
          <p:spPr>
            <a:xfrm>
              <a:off x="9281147" y="1080592"/>
              <a:ext cx="204330" cy="176936"/>
            </a:xfrm>
            <a:prstGeom prst="rect">
              <a:avLst/>
            </a:prstGeom>
          </p:spPr>
        </p:pic>
        <p:pic>
          <p:nvPicPr>
            <p:cNvPr id="10" name="object 10"/>
            <p:cNvPicPr/>
            <p:nvPr/>
          </p:nvPicPr>
          <p:blipFill>
            <a:blip r:embed="rId6" cstate="print"/>
            <a:stretch>
              <a:fillRect/>
            </a:stretch>
          </p:blipFill>
          <p:spPr>
            <a:xfrm>
              <a:off x="9578292" y="1078116"/>
              <a:ext cx="179393" cy="181889"/>
            </a:xfrm>
            <a:prstGeom prst="rect">
              <a:avLst/>
            </a:prstGeom>
          </p:spPr>
        </p:pic>
        <p:pic>
          <p:nvPicPr>
            <p:cNvPr id="11" name="object 11"/>
            <p:cNvPicPr/>
            <p:nvPr/>
          </p:nvPicPr>
          <p:blipFill>
            <a:blip r:embed="rId7" cstate="print"/>
            <a:stretch>
              <a:fillRect/>
            </a:stretch>
          </p:blipFill>
          <p:spPr>
            <a:xfrm>
              <a:off x="9829457" y="1080838"/>
              <a:ext cx="187578" cy="176695"/>
            </a:xfrm>
            <a:prstGeom prst="rect">
              <a:avLst/>
            </a:prstGeom>
          </p:spPr>
        </p:pic>
        <p:sp>
          <p:nvSpPr>
            <p:cNvPr id="12" name="object 12"/>
            <p:cNvSpPr/>
            <p:nvPr/>
          </p:nvSpPr>
          <p:spPr>
            <a:xfrm>
              <a:off x="10103637" y="1080591"/>
              <a:ext cx="131445" cy="176530"/>
            </a:xfrm>
            <a:custGeom>
              <a:avLst/>
              <a:gdLst/>
              <a:ahLst/>
              <a:cxnLst/>
              <a:rect l="l" t="t" r="r" b="b"/>
              <a:pathLst>
                <a:path w="131445" h="176530">
                  <a:moveTo>
                    <a:pt x="131152" y="0"/>
                  </a:moveTo>
                  <a:lnTo>
                    <a:pt x="0" y="0"/>
                  </a:lnTo>
                  <a:lnTo>
                    <a:pt x="0" y="25400"/>
                  </a:lnTo>
                  <a:lnTo>
                    <a:pt x="0" y="72390"/>
                  </a:lnTo>
                  <a:lnTo>
                    <a:pt x="0" y="97790"/>
                  </a:lnTo>
                  <a:lnTo>
                    <a:pt x="0" y="151130"/>
                  </a:lnTo>
                  <a:lnTo>
                    <a:pt x="0" y="176530"/>
                  </a:lnTo>
                  <a:lnTo>
                    <a:pt x="131152" y="176530"/>
                  </a:lnTo>
                  <a:lnTo>
                    <a:pt x="131152" y="151130"/>
                  </a:lnTo>
                  <a:lnTo>
                    <a:pt x="32169" y="151130"/>
                  </a:lnTo>
                  <a:lnTo>
                    <a:pt x="32169" y="97790"/>
                  </a:lnTo>
                  <a:lnTo>
                    <a:pt x="114452" y="97790"/>
                  </a:lnTo>
                  <a:lnTo>
                    <a:pt x="114452" y="72390"/>
                  </a:lnTo>
                  <a:lnTo>
                    <a:pt x="32169" y="72390"/>
                  </a:lnTo>
                  <a:lnTo>
                    <a:pt x="32169" y="25400"/>
                  </a:lnTo>
                  <a:lnTo>
                    <a:pt x="131152" y="25400"/>
                  </a:lnTo>
                  <a:lnTo>
                    <a:pt x="131152" y="0"/>
                  </a:lnTo>
                  <a:close/>
                </a:path>
              </a:pathLst>
            </a:custGeom>
            <a:solidFill>
              <a:srgbClr val="12100B"/>
            </a:solidFill>
          </p:spPr>
          <p:txBody>
            <a:bodyPr wrap="square" lIns="0" tIns="0" rIns="0" bIns="0" rtlCol="0"/>
            <a:lstStyle/>
            <a:p>
              <a:endParaRPr/>
            </a:p>
          </p:txBody>
        </p:sp>
      </p:grpSp>
      <p:sp>
        <p:nvSpPr>
          <p:cNvPr id="13" name="object 2">
            <a:extLst>
              <a:ext uri="{FF2B5EF4-FFF2-40B4-BE49-F238E27FC236}">
                <a16:creationId xmlns:a16="http://schemas.microsoft.com/office/drawing/2014/main" id="{51383737-50BA-C337-6408-D77A255F4813}"/>
              </a:ext>
            </a:extLst>
          </p:cNvPr>
          <p:cNvSpPr/>
          <p:nvPr/>
        </p:nvSpPr>
        <p:spPr>
          <a:xfrm>
            <a:off x="19626" y="-20557"/>
            <a:ext cx="2673350" cy="7560309"/>
          </a:xfrm>
          <a:custGeom>
            <a:avLst/>
            <a:gdLst/>
            <a:ahLst/>
            <a:cxnLst/>
            <a:rect l="l" t="t" r="r" b="b"/>
            <a:pathLst>
              <a:path w="2673350" h="7560309">
                <a:moveTo>
                  <a:pt x="2672994" y="0"/>
                </a:moveTo>
                <a:lnTo>
                  <a:pt x="0" y="0"/>
                </a:lnTo>
                <a:lnTo>
                  <a:pt x="0" y="7560005"/>
                </a:lnTo>
                <a:lnTo>
                  <a:pt x="2672994" y="7560005"/>
                </a:lnTo>
                <a:lnTo>
                  <a:pt x="2672994" y="0"/>
                </a:lnTo>
                <a:close/>
              </a:path>
            </a:pathLst>
          </a:custGeom>
          <a:solidFill>
            <a:srgbClr val="AD943F"/>
          </a:solidFill>
        </p:spPr>
        <p:txBody>
          <a:bodyPr wrap="square" lIns="0" tIns="0" rIns="0" bIns="0" rtlCol="0"/>
          <a:lstStyle/>
          <a:p>
            <a:endParaRPr/>
          </a:p>
        </p:txBody>
      </p:sp>
      <p:sp>
        <p:nvSpPr>
          <p:cNvPr id="3" name="ZoneTexte 2">
            <a:extLst>
              <a:ext uri="{FF2B5EF4-FFF2-40B4-BE49-F238E27FC236}">
                <a16:creationId xmlns:a16="http://schemas.microsoft.com/office/drawing/2014/main" id="{C5F22F80-4B45-E26D-CA35-6A65B2A9D3B5}"/>
              </a:ext>
            </a:extLst>
          </p:cNvPr>
          <p:cNvSpPr txBox="1"/>
          <p:nvPr/>
        </p:nvSpPr>
        <p:spPr>
          <a:xfrm>
            <a:off x="2908300" y="724191"/>
            <a:ext cx="7631886" cy="6370975"/>
          </a:xfrm>
          <a:prstGeom prst="rect">
            <a:avLst/>
          </a:prstGeom>
          <a:noFill/>
        </p:spPr>
        <p:txBody>
          <a:bodyPr wrap="square" rtlCol="0">
            <a:spAutoFit/>
          </a:bodyPr>
          <a:lstStyle/>
          <a:p>
            <a:r>
              <a:rPr lang="fr-FR" sz="2400" b="1" dirty="0" err="1">
                <a:solidFill>
                  <a:srgbClr val="605221"/>
                </a:solidFill>
                <a:latin typeface="Luciole" panose="020B0500020200000003" pitchFamily="34" charset="0"/>
              </a:rPr>
              <a:t>MobilitéS</a:t>
            </a:r>
            <a:r>
              <a:rPr lang="fr-FR" sz="2400" b="1" dirty="0">
                <a:solidFill>
                  <a:srgbClr val="605221"/>
                </a:solidFill>
                <a:latin typeface="Luciole" panose="020B0500020200000003" pitchFamily="34" charset="0"/>
              </a:rPr>
              <a:t> des artistes et des </a:t>
            </a:r>
            <a:r>
              <a:rPr lang="fr-FR" sz="2400" b="1" dirty="0" err="1">
                <a:solidFill>
                  <a:srgbClr val="605221"/>
                </a:solidFill>
                <a:latin typeface="Luciole" panose="020B0500020200000003" pitchFamily="34" charset="0"/>
              </a:rPr>
              <a:t>professionnel.les</a:t>
            </a:r>
            <a:r>
              <a:rPr lang="fr-FR" sz="2400" b="1" dirty="0">
                <a:solidFill>
                  <a:srgbClr val="605221"/>
                </a:solidFill>
                <a:latin typeface="Luciole" panose="020B0500020200000003" pitchFamily="34" charset="0"/>
              </a:rPr>
              <a:t> de la culture</a:t>
            </a:r>
          </a:p>
          <a:p>
            <a:r>
              <a:rPr lang="fr-FR" sz="2400" b="1" dirty="0">
                <a:solidFill>
                  <a:srgbClr val="605221"/>
                </a:solidFill>
                <a:latin typeface="Luciole" panose="020B0500020200000003" pitchFamily="34" charset="0"/>
              </a:rPr>
              <a:t>&amp; durabilité environnementale</a:t>
            </a:r>
          </a:p>
          <a:p>
            <a:endParaRPr lang="fr-FR" sz="2400" b="1" dirty="0">
              <a:solidFill>
                <a:srgbClr val="605221"/>
              </a:solidFill>
              <a:latin typeface="Luciole" panose="020B0500020200000003" pitchFamily="34" charset="0"/>
            </a:endParaRPr>
          </a:p>
          <a:p>
            <a:endParaRPr lang="fr-FR" sz="2400" b="1" dirty="0">
              <a:solidFill>
                <a:srgbClr val="605221"/>
              </a:solidFill>
              <a:latin typeface="Luciole" panose="020B0500020200000003" pitchFamily="34" charset="0"/>
            </a:endParaRPr>
          </a:p>
          <a:p>
            <a:pPr algn="just"/>
            <a:r>
              <a:rPr lang="fr-FR" sz="2200" b="0" i="1" u="none" strike="noStrike" dirty="0">
                <a:effectLst/>
                <a:latin typeface="Luciole" panose="020B0500020200000003" pitchFamily="34" charset="0"/>
              </a:rPr>
              <a:t>Tout nouveau modèle de mobilité internationale </a:t>
            </a:r>
          </a:p>
          <a:p>
            <a:pPr algn="just"/>
            <a:r>
              <a:rPr lang="fr-FR" sz="2200" b="0" i="1" u="none" strike="noStrike" dirty="0">
                <a:effectLst/>
                <a:latin typeface="Luciole" panose="020B0500020200000003" pitchFamily="34" charset="0"/>
              </a:rPr>
              <a:t>des artistes doit être construit entre des artistes </a:t>
            </a:r>
          </a:p>
          <a:p>
            <a:pPr algn="just"/>
            <a:r>
              <a:rPr lang="fr-FR" sz="2200" b="0" i="1" u="none" strike="noStrike" dirty="0">
                <a:effectLst/>
                <a:latin typeface="Luciole" panose="020B0500020200000003" pitchFamily="34" charset="0"/>
              </a:rPr>
              <a:t>de géographies, de maturités et d'influences différentes.</a:t>
            </a:r>
          </a:p>
          <a:p>
            <a:r>
              <a:rPr lang="fr-FR" sz="1400" dirty="0" err="1">
                <a:solidFill>
                  <a:srgbClr val="AD943F"/>
                </a:solidFill>
                <a:latin typeface="Luciole" panose="020B0500020200000003" pitchFamily="34" charset="0"/>
              </a:rPr>
              <a:t>Ukhona</a:t>
            </a:r>
            <a:r>
              <a:rPr lang="fr-FR" sz="1400" dirty="0">
                <a:solidFill>
                  <a:srgbClr val="AD943F"/>
                </a:solidFill>
                <a:latin typeface="Luciole" panose="020B0500020200000003" pitchFamily="34" charset="0"/>
              </a:rPr>
              <a:t> </a:t>
            </a:r>
            <a:r>
              <a:rPr lang="fr-FR" sz="1400" dirty="0" err="1">
                <a:solidFill>
                  <a:srgbClr val="AD943F"/>
                </a:solidFill>
                <a:latin typeface="Luciole" panose="020B0500020200000003" pitchFamily="34" charset="0"/>
              </a:rPr>
              <a:t>Ntsali</a:t>
            </a:r>
            <a:r>
              <a:rPr lang="fr-FR" sz="1400" dirty="0">
                <a:solidFill>
                  <a:srgbClr val="AD943F"/>
                </a:solidFill>
                <a:latin typeface="Luciole" panose="020B0500020200000003" pitchFamily="34" charset="0"/>
              </a:rPr>
              <a:t> </a:t>
            </a:r>
            <a:r>
              <a:rPr lang="fr-FR" sz="1400" dirty="0" err="1">
                <a:solidFill>
                  <a:srgbClr val="AD943F"/>
                </a:solidFill>
                <a:latin typeface="Luciole" panose="020B0500020200000003" pitchFamily="34" charset="0"/>
              </a:rPr>
              <a:t>Mlandu</a:t>
            </a:r>
            <a:r>
              <a:rPr lang="fr-FR" sz="1400" dirty="0">
                <a:solidFill>
                  <a:srgbClr val="AD943F"/>
                </a:solidFill>
                <a:latin typeface="Luciole" panose="020B0500020200000003" pitchFamily="34" charset="0"/>
              </a:rPr>
              <a:t>, Fondatrice et directrice du </a:t>
            </a:r>
            <a:r>
              <a:rPr lang="fr-FR" sz="1400" dirty="0" err="1">
                <a:solidFill>
                  <a:srgbClr val="AD943F"/>
                </a:solidFill>
                <a:latin typeface="Luciole" panose="020B0500020200000003" pitchFamily="34" charset="0"/>
              </a:rPr>
              <a:t>Greatmore</a:t>
            </a:r>
            <a:r>
              <a:rPr lang="fr-FR" sz="1400" dirty="0">
                <a:solidFill>
                  <a:srgbClr val="AD943F"/>
                </a:solidFill>
                <a:latin typeface="Luciole" panose="020B0500020200000003" pitchFamily="34" charset="0"/>
              </a:rPr>
              <a:t> Studio, Afrique du Sud</a:t>
            </a: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endParaRPr lang="fr-FR" sz="2400" dirty="0">
              <a:solidFill>
                <a:srgbClr val="605221"/>
              </a:solidFill>
              <a:latin typeface="Luciole" panose="020B0500020200000003" pitchFamily="34" charset="0"/>
            </a:endParaRPr>
          </a:p>
          <a:p>
            <a:r>
              <a:rPr lang="fr-FR" dirty="0">
                <a:solidFill>
                  <a:srgbClr val="605221"/>
                </a:solidFill>
                <a:latin typeface="Luciole" panose="020B0500020200000003" pitchFamily="34" charset="0"/>
              </a:rPr>
              <a:t>Marie Le Sourd</a:t>
            </a:r>
          </a:p>
          <a:p>
            <a:r>
              <a:rPr lang="fr-FR" dirty="0">
                <a:solidFill>
                  <a:schemeClr val="bg2">
                    <a:lumMod val="50000"/>
                  </a:schemeClr>
                </a:solidFill>
                <a:latin typeface="Luciole" panose="020B0500020200000003" pitchFamily="34" charset="0"/>
                <a:hlinkClick r:id="rId8">
                  <a:extLst>
                    <a:ext uri="{A12FA001-AC4F-418D-AE19-62706E023703}">
                      <ahyp:hlinkClr xmlns:ahyp="http://schemas.microsoft.com/office/drawing/2018/hyperlinkcolor" val="tx"/>
                    </a:ext>
                  </a:extLst>
                </a:hlinkClick>
              </a:rPr>
              <a:t>mobility@on-the-move.org</a:t>
            </a:r>
            <a:r>
              <a:rPr lang="fr-FR" dirty="0">
                <a:solidFill>
                  <a:schemeClr val="bg2">
                    <a:lumMod val="50000"/>
                  </a:schemeClr>
                </a:solidFill>
                <a:latin typeface="Luciole" panose="020B0500020200000003" pitchFamily="34" charset="0"/>
              </a:rPr>
              <a:t> </a:t>
            </a:r>
          </a:p>
          <a:p>
            <a:endParaRPr lang="fr-FR" dirty="0">
              <a:solidFill>
                <a:schemeClr val="bg2">
                  <a:lumMod val="50000"/>
                </a:schemeClr>
              </a:solidFill>
              <a:latin typeface="Luciole" panose="020B0500020200000003" pitchFamily="34" charset="0"/>
            </a:endParaRPr>
          </a:p>
          <a:p>
            <a:r>
              <a:rPr lang="fr-FR" dirty="0">
                <a:solidFill>
                  <a:schemeClr val="bg2">
                    <a:lumMod val="50000"/>
                  </a:schemeClr>
                </a:solidFill>
                <a:latin typeface="Luciole" panose="020B0500020200000003" pitchFamily="34" charset="0"/>
                <a:hlinkClick r:id="rId9">
                  <a:extLst>
                    <a:ext uri="{A12FA001-AC4F-418D-AE19-62706E023703}">
                      <ahyp:hlinkClr xmlns:ahyp="http://schemas.microsoft.com/office/drawing/2018/hyperlinkcolor" val="tx"/>
                    </a:ext>
                  </a:extLst>
                </a:hlinkClick>
              </a:rPr>
              <a:t>http://on-the-move.org</a:t>
            </a:r>
            <a:endParaRPr lang="fr-FR" dirty="0">
              <a:solidFill>
                <a:schemeClr val="bg2">
                  <a:lumMod val="50000"/>
                </a:schemeClr>
              </a:solidFill>
              <a:latin typeface="Luciole" panose="020B0500020200000003" pitchFamily="34" charset="0"/>
            </a:endParaRPr>
          </a:p>
          <a:p>
            <a:r>
              <a:rPr lang="fr-FR" dirty="0"/>
              <a:t>      </a:t>
            </a:r>
          </a:p>
        </p:txBody>
      </p:sp>
      <p:pic>
        <p:nvPicPr>
          <p:cNvPr id="15" name="Picture 5">
            <a:extLst>
              <a:ext uri="{FF2B5EF4-FFF2-40B4-BE49-F238E27FC236}">
                <a16:creationId xmlns:a16="http://schemas.microsoft.com/office/drawing/2014/main" id="{06D5C76D-3598-29FD-5FC6-ECAE05E141BF}"/>
              </a:ext>
            </a:extLst>
          </p:cNvPr>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673" y="6534652"/>
            <a:ext cx="1467227" cy="346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7E5380B9-D122-09F6-5538-C01EA37A28BD}"/>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526673" y="5457825"/>
            <a:ext cx="1467227" cy="64706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E6A98408-0F00-65B0-6F0B-BA83A7D2897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73652" y="103683"/>
            <a:ext cx="566534" cy="477342"/>
          </a:xfrm>
          <a:prstGeom prst="rect">
            <a:avLst/>
          </a:prstGeom>
        </p:spPr>
      </p:pic>
    </p:spTree>
    <p:extLst>
      <p:ext uri="{BB962C8B-B14F-4D97-AF65-F5344CB8AC3E}">
        <p14:creationId xmlns:p14="http://schemas.microsoft.com/office/powerpoint/2010/main" val="3453374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TotalTime>
  <Words>532</Words>
  <Application>Microsoft Macintosh PowerPoint</Application>
  <PresentationFormat>Personnalisé</PresentationFormat>
  <Paragraphs>192</Paragraphs>
  <Slides>8</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Calibri</vt:lpstr>
      <vt:lpstr>Luciole</vt:lpstr>
      <vt:lpstr>Tahoma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marie le sourd</cp:lastModifiedBy>
  <cp:revision>34</cp:revision>
  <dcterms:created xsi:type="dcterms:W3CDTF">2022-08-02T09:42:17Z</dcterms:created>
  <dcterms:modified xsi:type="dcterms:W3CDTF">2024-04-09T06:08:38Z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2022-06-17T00:00:00Z</vt:filetime>
  </property>
  <property fmtid="{D5CDD505-2E9C-101B-9397-08002B2CF9AE}" pid="3" name="Creator">
    <vt:lpwstr>Adobe InDesign 17.3 (Macintosh)</vt:lpwstr>
  </property>
  <property fmtid="{D5CDD505-2E9C-101B-9397-08002B2CF9AE}" pid="4" name="LastSaved">
    <vt:filetime>2022-08-02T00:00:00Z</vt:filetime>
  </property>
</Properties>
</file>